
<file path=[Content_Types].xml><?xml version="1.0" encoding="utf-8"?>
<Types xmlns="http://schemas.openxmlformats.org/package/2006/content-types">
  <Default Extension="jpeg" ContentType="image/jpeg"/>
  <Default Extension="jp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64" r:id="rId5"/>
    <p:sldId id="259" r:id="rId6"/>
    <p:sldId id="260" r:id="rId7"/>
    <p:sldId id="267" r:id="rId8"/>
    <p:sldId id="266" r:id="rId9"/>
    <p:sldId id="268" r:id="rId10"/>
    <p:sldId id="265" r:id="rId11"/>
    <p:sldId id="261" r:id="rId12"/>
    <p:sldId id="273" r:id="rId13"/>
    <p:sldId id="270" r:id="rId14"/>
    <p:sldId id="262" r:id="rId15"/>
    <p:sldId id="26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598" autoAdjust="0"/>
  </p:normalViewPr>
  <p:slideViewPr>
    <p:cSldViewPr snapToGrid="0">
      <p:cViewPr varScale="1">
        <p:scale>
          <a:sx n="81" d="100"/>
          <a:sy n="81" d="100"/>
        </p:scale>
        <p:origin x="7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jpg>
</file>

<file path=ppt/media/image3.png>
</file>

<file path=ppt/media/image4.png>
</file>

<file path=ppt/media/image5.png>
</file>

<file path=ppt/media/image6.png>
</file>

<file path=ppt/media/image7.jpeg>
</file>

<file path=ppt/media/image8.png>
</file>

<file path=ppt/media/image9.jp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CBA631-2851-43A6-976D-C57919BF5E0C}" type="datetimeFigureOut">
              <a:rPr lang="en-GB" smtClean="0"/>
              <a:t>27/03/2023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F20C21-F8E0-4156-AE59-B739722987C3}" type="slidenum">
              <a:rPr lang="en-GB" smtClean="0"/>
              <a:t>‹#›</a:t>
            </a:fld>
            <a:endParaRPr lang="en-GB"/>
          </a:p>
        </p:txBody>
      </p:sp>
    </p:spTree>
    <p:extLst>
      <p:ext uri="{BB962C8B-B14F-4D97-AF65-F5344CB8AC3E}">
        <p14:creationId xmlns:p14="http://schemas.microsoft.com/office/powerpoint/2010/main" val="859007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5F20C21-F8E0-4156-AE59-B739722987C3}" type="slidenum">
              <a:rPr lang="en-GB" smtClean="0"/>
              <a:t>7</a:t>
            </a:fld>
            <a:endParaRPr lang="en-GB"/>
          </a:p>
        </p:txBody>
      </p:sp>
    </p:spTree>
    <p:extLst>
      <p:ext uri="{BB962C8B-B14F-4D97-AF65-F5344CB8AC3E}">
        <p14:creationId xmlns:p14="http://schemas.microsoft.com/office/powerpoint/2010/main" val="355728015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3CEB4B0B-61B4-4145-BC32-3EF49CFD4A4B}" type="datetimeFigureOut">
              <a:rPr lang="en-GB" smtClean="0"/>
              <a:t>27/03/2023</a:t>
            </a:fld>
            <a:endParaRPr lang="en-GB"/>
          </a:p>
        </p:txBody>
      </p:sp>
      <p:sp>
        <p:nvSpPr>
          <p:cNvPr id="5" name="Footer Placeholder 4"/>
          <p:cNvSpPr>
            <a:spLocks noGrp="1"/>
          </p:cNvSpPr>
          <p:nvPr>
            <p:ph type="ftr" sz="quarter" idx="11"/>
          </p:nvPr>
        </p:nvSpPr>
        <p:spPr>
          <a:xfrm>
            <a:off x="2692397" y="5037663"/>
            <a:ext cx="5214635" cy="279400"/>
          </a:xfrm>
        </p:spPr>
        <p:txBody>
          <a:bodyPr/>
          <a:lstStyle/>
          <a:p>
            <a:endParaRPr lang="en-GB"/>
          </a:p>
        </p:txBody>
      </p:sp>
      <p:sp>
        <p:nvSpPr>
          <p:cNvPr id="6" name="Slide Number Placeholder 5"/>
          <p:cNvSpPr>
            <a:spLocks noGrp="1"/>
          </p:cNvSpPr>
          <p:nvPr>
            <p:ph type="sldNum" sz="quarter" idx="12"/>
          </p:nvPr>
        </p:nvSpPr>
        <p:spPr>
          <a:xfrm>
            <a:off x="8956900" y="5037663"/>
            <a:ext cx="551167" cy="279400"/>
          </a:xfrm>
        </p:spPr>
        <p:txBody>
          <a:bodyPr/>
          <a:lstStyle/>
          <a:p>
            <a:fld id="{AD1E2952-5876-4C0B-8F94-AEC907772016}" type="slidenum">
              <a:rPr lang="en-GB" smtClean="0"/>
              <a:t>‹#›</a:t>
            </a:fld>
            <a:endParaRPr lang="en-GB"/>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92931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EB4B0B-61B4-4145-BC32-3EF49CFD4A4B}" type="datetimeFigureOut">
              <a:rPr lang="en-GB" smtClean="0"/>
              <a:t>27/03/2023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D1E2952-5876-4C0B-8F94-AEC907772016}" type="slidenum">
              <a:rPr lang="en-GB" smtClean="0"/>
              <a:t>‹#›</a:t>
            </a:fld>
            <a:endParaRPr lang="en-GB"/>
          </a:p>
        </p:txBody>
      </p:sp>
    </p:spTree>
    <p:extLst>
      <p:ext uri="{BB962C8B-B14F-4D97-AF65-F5344CB8AC3E}">
        <p14:creationId xmlns:p14="http://schemas.microsoft.com/office/powerpoint/2010/main" val="2207427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EB4B0B-61B4-4145-BC32-3EF49CFD4A4B}" type="datetimeFigureOut">
              <a:rPr lang="en-GB" smtClean="0"/>
              <a:t>27/03/2023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D1E2952-5876-4C0B-8F94-AEC907772016}" type="slidenum">
              <a:rPr lang="en-GB" smtClean="0"/>
              <a:t>‹#›</a:t>
            </a:fld>
            <a:endParaRPr lang="en-GB"/>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677859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EB4B0B-61B4-4145-BC32-3EF49CFD4A4B}" type="datetimeFigureOut">
              <a:rPr lang="en-GB" smtClean="0"/>
              <a:t>27/03/2023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D1E2952-5876-4C0B-8F94-AEC907772016}" type="slidenum">
              <a:rPr lang="en-GB" smtClean="0"/>
              <a:t>‹#›</a:t>
            </a:fld>
            <a:endParaRPr lang="en-GB"/>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01516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EB4B0B-61B4-4145-BC32-3EF49CFD4A4B}" type="datetimeFigureOut">
              <a:rPr lang="en-GB" smtClean="0"/>
              <a:t>27/03/2023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D1E2952-5876-4C0B-8F94-AEC907772016}" type="slidenum">
              <a:rPr lang="en-GB" smtClean="0"/>
              <a:t>‹#›</a:t>
            </a:fld>
            <a:endParaRPr lang="en-GB"/>
          </a:p>
        </p:txBody>
      </p:sp>
    </p:spTree>
    <p:extLst>
      <p:ext uri="{BB962C8B-B14F-4D97-AF65-F5344CB8AC3E}">
        <p14:creationId xmlns:p14="http://schemas.microsoft.com/office/powerpoint/2010/main" val="23323381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EB4B0B-61B4-4145-BC32-3EF49CFD4A4B}" type="datetimeFigureOut">
              <a:rPr lang="en-GB" smtClean="0"/>
              <a:t>27/03/2023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D1E2952-5876-4C0B-8F94-AEC907772016}" type="slidenum">
              <a:rPr lang="en-GB" smtClean="0"/>
              <a:t>‹#›</a:t>
            </a:fld>
            <a:endParaRPr lang="en-GB"/>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205582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EB4B0B-61B4-4145-BC32-3EF49CFD4A4B}" type="datetimeFigureOut">
              <a:rPr lang="en-GB" smtClean="0"/>
              <a:t>27/03/2023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D1E2952-5876-4C0B-8F94-AEC907772016}" type="slidenum">
              <a:rPr lang="en-GB" smtClean="0"/>
              <a:t>‹#›</a:t>
            </a:fld>
            <a:endParaRPr lang="en-GB"/>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519776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EB4B0B-61B4-4145-BC32-3EF49CFD4A4B}" type="datetimeFigureOut">
              <a:rPr lang="en-GB" smtClean="0"/>
              <a:t>27/03/2023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D1E2952-5876-4C0B-8F94-AEC907772016}" type="slidenum">
              <a:rPr lang="en-GB" smtClean="0"/>
              <a:t>‹#›</a:t>
            </a:fld>
            <a:endParaRPr lang="en-GB"/>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79180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EB4B0B-61B4-4145-BC32-3EF49CFD4A4B}" type="datetimeFigureOut">
              <a:rPr lang="en-GB" smtClean="0"/>
              <a:t>27/03/2023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D1E2952-5876-4C0B-8F94-AEC907772016}" type="slidenum">
              <a:rPr lang="en-GB" smtClean="0"/>
              <a:t>‹#›</a:t>
            </a:fld>
            <a:endParaRPr lang="en-GB"/>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27787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EB4B0B-61B4-4145-BC32-3EF49CFD4A4B}" type="datetimeFigureOut">
              <a:rPr lang="en-GB" smtClean="0"/>
              <a:t>27/03/2023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D1E2952-5876-4C0B-8F94-AEC907772016}" type="slidenum">
              <a:rPr lang="en-GB" smtClean="0"/>
              <a:t>‹#›</a:t>
            </a:fld>
            <a:endParaRPr lang="en-GB"/>
          </a:p>
        </p:txBody>
      </p:sp>
    </p:spTree>
    <p:extLst>
      <p:ext uri="{BB962C8B-B14F-4D97-AF65-F5344CB8AC3E}">
        <p14:creationId xmlns:p14="http://schemas.microsoft.com/office/powerpoint/2010/main" val="24025787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EB4B0B-61B4-4145-BC32-3EF49CFD4A4B}" type="datetimeFigureOut">
              <a:rPr lang="en-GB" smtClean="0"/>
              <a:t>27/03/2023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D1E2952-5876-4C0B-8F94-AEC907772016}" type="slidenum">
              <a:rPr lang="en-GB" smtClean="0"/>
              <a:t>‹#›</a:t>
            </a:fld>
            <a:endParaRPr lang="en-GB"/>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14347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EB4B0B-61B4-4145-BC32-3EF49CFD4A4B}" type="datetimeFigureOut">
              <a:rPr lang="en-GB" smtClean="0"/>
              <a:t>27/03/2023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D1E2952-5876-4C0B-8F94-AEC907772016}" type="slidenum">
              <a:rPr lang="en-GB" smtClean="0"/>
              <a:t>‹#›</a:t>
            </a:fld>
            <a:endParaRPr lang="en-GB"/>
          </a:p>
        </p:txBody>
      </p:sp>
    </p:spTree>
    <p:extLst>
      <p:ext uri="{BB962C8B-B14F-4D97-AF65-F5344CB8AC3E}">
        <p14:creationId xmlns:p14="http://schemas.microsoft.com/office/powerpoint/2010/main" val="2297995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EB4B0B-61B4-4145-BC32-3EF49CFD4A4B}" type="datetimeFigureOut">
              <a:rPr lang="en-GB" smtClean="0"/>
              <a:t>27/03/2023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D1E2952-5876-4C0B-8F94-AEC907772016}" type="slidenum">
              <a:rPr lang="en-GB" smtClean="0"/>
              <a:t>‹#›</a:t>
            </a:fld>
            <a:endParaRPr lang="en-GB"/>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69425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EB4B0B-61B4-4145-BC32-3EF49CFD4A4B}" type="datetimeFigureOut">
              <a:rPr lang="en-GB" smtClean="0"/>
              <a:t>27/03/2023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D1E2952-5876-4C0B-8F94-AEC907772016}" type="slidenum">
              <a:rPr lang="en-GB" smtClean="0"/>
              <a:t>‹#›</a:t>
            </a:fld>
            <a:endParaRPr lang="en-GB"/>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550628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EB4B0B-61B4-4145-BC32-3EF49CFD4A4B}" type="datetimeFigureOut">
              <a:rPr lang="en-GB" smtClean="0"/>
              <a:t>27/03/2023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D1E2952-5876-4C0B-8F94-AEC907772016}" type="slidenum">
              <a:rPr lang="en-GB" smtClean="0"/>
              <a:t>‹#›</a:t>
            </a:fld>
            <a:endParaRPr lang="en-GB"/>
          </a:p>
        </p:txBody>
      </p:sp>
    </p:spTree>
    <p:extLst>
      <p:ext uri="{BB962C8B-B14F-4D97-AF65-F5344CB8AC3E}">
        <p14:creationId xmlns:p14="http://schemas.microsoft.com/office/powerpoint/2010/main" val="2287972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EB4B0B-61B4-4145-BC32-3EF49CFD4A4B}" type="datetimeFigureOut">
              <a:rPr lang="en-GB" smtClean="0"/>
              <a:t>27/03/2023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D1E2952-5876-4C0B-8F94-AEC907772016}" type="slidenum">
              <a:rPr lang="en-GB" smtClean="0"/>
              <a:t>‹#›</a:t>
            </a:fld>
            <a:endParaRPr lang="en-GB"/>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6640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EB4B0B-61B4-4145-BC32-3EF49CFD4A4B}" type="datetimeFigureOut">
              <a:rPr lang="en-GB" smtClean="0"/>
              <a:t>27/03/2023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D1E2952-5876-4C0B-8F94-AEC907772016}" type="slidenum">
              <a:rPr lang="en-GB" smtClean="0"/>
              <a:t>‹#›</a:t>
            </a:fld>
            <a:endParaRPr lang="en-GB"/>
          </a:p>
        </p:txBody>
      </p:sp>
    </p:spTree>
    <p:extLst>
      <p:ext uri="{BB962C8B-B14F-4D97-AF65-F5344CB8AC3E}">
        <p14:creationId xmlns:p14="http://schemas.microsoft.com/office/powerpoint/2010/main" val="59882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CEB4B0B-61B4-4145-BC32-3EF49CFD4A4B}" type="datetimeFigureOut">
              <a:rPr lang="en-GB" smtClean="0"/>
              <a:t>27/03/2023</a:t>
            </a:fld>
            <a:endParaRPr lang="en-GB"/>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D1E2952-5876-4C0B-8F94-AEC907772016}" type="slidenum">
              <a:rPr lang="en-GB" smtClean="0"/>
              <a:t>‹#›</a:t>
            </a:fld>
            <a:endParaRPr lang="en-GB"/>
          </a:p>
        </p:txBody>
      </p:sp>
    </p:spTree>
    <p:extLst>
      <p:ext uri="{BB962C8B-B14F-4D97-AF65-F5344CB8AC3E}">
        <p14:creationId xmlns:p14="http://schemas.microsoft.com/office/powerpoint/2010/main" val="8312120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18.jp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scilab.org/"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FEBFF-F51B-8796-3EA4-9BAFB21331E0}"/>
              </a:ext>
            </a:extLst>
          </p:cNvPr>
          <p:cNvSpPr>
            <a:spLocks noGrp="1"/>
          </p:cNvSpPr>
          <p:nvPr>
            <p:ph type="ctrTitle"/>
          </p:nvPr>
        </p:nvSpPr>
        <p:spPr/>
        <p:txBody>
          <a:bodyPr/>
          <a:lstStyle/>
          <a:p>
            <a:r>
              <a:rPr lang="en-GB" dirty="0"/>
              <a:t>MAT301 Unit-1 Assignment</a:t>
            </a:r>
          </a:p>
        </p:txBody>
      </p:sp>
      <p:sp>
        <p:nvSpPr>
          <p:cNvPr id="3" name="Subtitle 2">
            <a:extLst>
              <a:ext uri="{FF2B5EF4-FFF2-40B4-BE49-F238E27FC236}">
                <a16:creationId xmlns:a16="http://schemas.microsoft.com/office/drawing/2014/main" id="{CB8CD480-0C20-BE0A-6825-41D8FE3F72DD}"/>
              </a:ext>
            </a:extLst>
          </p:cNvPr>
          <p:cNvSpPr>
            <a:spLocks noGrp="1"/>
          </p:cNvSpPr>
          <p:nvPr>
            <p:ph type="subTitle" idx="1"/>
          </p:nvPr>
        </p:nvSpPr>
        <p:spPr/>
        <p:txBody>
          <a:bodyPr/>
          <a:lstStyle/>
          <a:p>
            <a:r>
              <a:rPr lang="en-GB" dirty="0"/>
              <a:t>Cameron Wiggan 2001551</a:t>
            </a:r>
          </a:p>
        </p:txBody>
      </p:sp>
    </p:spTree>
    <p:extLst>
      <p:ext uri="{BB962C8B-B14F-4D97-AF65-F5344CB8AC3E}">
        <p14:creationId xmlns:p14="http://schemas.microsoft.com/office/powerpoint/2010/main" val="33943555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E61F402-3445-458A-9A2B-D28FD2883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A673C096-95AE-4644-B76C-1DF1B667DC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3" name="Picture 12">
              <a:extLst>
                <a:ext uri="{FF2B5EF4-FFF2-40B4-BE49-F238E27FC236}">
                  <a16:creationId xmlns:a16="http://schemas.microsoft.com/office/drawing/2014/main" id="{77A91835-418B-4867-87D7-1376A57F3F7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4" name="Rectangle 13">
              <a:extLst>
                <a:ext uri="{FF2B5EF4-FFF2-40B4-BE49-F238E27FC236}">
                  <a16:creationId xmlns:a16="http://schemas.microsoft.com/office/drawing/2014/main" id="{65B511A1-E0EC-49FE-8068-9DA29CD00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4A61BC5F-ADA4-4DBA-9C6B-E17E0B82EC5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6" name="Picture 15">
              <a:extLst>
                <a:ext uri="{FF2B5EF4-FFF2-40B4-BE49-F238E27FC236}">
                  <a16:creationId xmlns:a16="http://schemas.microsoft.com/office/drawing/2014/main" id="{1CE6F7D2-ACED-47D2-BEFD-FB26F75374A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0E0061F8-B267-A871-3745-9A341FC0026C}"/>
              </a:ext>
            </a:extLst>
          </p:cNvPr>
          <p:cNvSpPr>
            <a:spLocks noGrp="1"/>
          </p:cNvSpPr>
          <p:nvPr>
            <p:ph type="title"/>
          </p:nvPr>
        </p:nvSpPr>
        <p:spPr>
          <a:xfrm>
            <a:off x="1295402" y="982132"/>
            <a:ext cx="3660056" cy="1325373"/>
          </a:xfrm>
        </p:spPr>
        <p:txBody>
          <a:bodyPr anchor="b">
            <a:normAutofit/>
          </a:bodyPr>
          <a:lstStyle/>
          <a:p>
            <a:r>
              <a:rPr lang="en-GB" sz="2800">
                <a:solidFill>
                  <a:srgbClr val="262626"/>
                </a:solidFill>
              </a:rPr>
              <a:t>Improvements that could be made</a:t>
            </a:r>
          </a:p>
        </p:txBody>
      </p:sp>
      <p:cxnSp>
        <p:nvCxnSpPr>
          <p:cNvPr id="22" name="Straight Connector 17">
            <a:extLst>
              <a:ext uri="{FF2B5EF4-FFF2-40B4-BE49-F238E27FC236}">
                <a16:creationId xmlns:a16="http://schemas.microsoft.com/office/drawing/2014/main" id="{2BE880E9-2B86-4CDB-B5B7-308745CDD1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1" y="2400639"/>
            <a:ext cx="3660057"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EFDE7AC3-992B-F2AA-D226-A2517BB69F8A}"/>
              </a:ext>
            </a:extLst>
          </p:cNvPr>
          <p:cNvSpPr>
            <a:spLocks noGrp="1"/>
          </p:cNvSpPr>
          <p:nvPr>
            <p:ph idx="1"/>
          </p:nvPr>
        </p:nvSpPr>
        <p:spPr>
          <a:xfrm>
            <a:off x="1295401" y="2493774"/>
            <a:ext cx="3660057" cy="3382094"/>
          </a:xfrm>
        </p:spPr>
        <p:txBody>
          <a:bodyPr>
            <a:normAutofit/>
          </a:bodyPr>
          <a:lstStyle/>
          <a:p>
            <a:pPr algn="ctr">
              <a:lnSpc>
                <a:spcPct val="90000"/>
              </a:lnSpc>
            </a:pPr>
            <a:r>
              <a:rPr lang="en-GB" sz="1200" dirty="0">
                <a:solidFill>
                  <a:srgbClr val="262626"/>
                </a:solidFill>
              </a:rPr>
              <a:t>Some Issues that were discovered during development and Improvements to fix them were :</a:t>
            </a:r>
          </a:p>
          <a:p>
            <a:pPr lvl="1" algn="ctr">
              <a:lnSpc>
                <a:spcPct val="90000"/>
              </a:lnSpc>
            </a:pPr>
            <a:r>
              <a:rPr lang="en-GB" sz="1200" dirty="0">
                <a:solidFill>
                  <a:srgbClr val="262626"/>
                </a:solidFill>
              </a:rPr>
              <a:t>Due to the random repositioning of objects some times the goal would spawn incredibly close the obstacle or the player which could interfere with the results. A way to have mitigated this would have been to normalise the distance of the goal from the origin of the box agent and divide the timing data by that.</a:t>
            </a:r>
          </a:p>
          <a:p>
            <a:pPr lvl="1" algn="ctr">
              <a:lnSpc>
                <a:spcPct val="90000"/>
              </a:lnSpc>
            </a:pPr>
            <a:r>
              <a:rPr lang="en-GB" sz="1200" dirty="0">
                <a:solidFill>
                  <a:srgbClr val="262626"/>
                </a:solidFill>
              </a:rPr>
              <a:t>Due to Fuzzy Logic not having an innate priority system if the goal object and the obstacle object were of a similar distance from the box agent this could cause it to become confused and not move as it becomes unsure of which direction to move.</a:t>
            </a:r>
          </a:p>
        </p:txBody>
      </p:sp>
      <p:pic>
        <p:nvPicPr>
          <p:cNvPr id="5" name="Picture 4" descr="A picture containing shape&#10;&#10;Description automatically generated">
            <a:extLst>
              <a:ext uri="{FF2B5EF4-FFF2-40B4-BE49-F238E27FC236}">
                <a16:creationId xmlns:a16="http://schemas.microsoft.com/office/drawing/2014/main" id="{13D19FBF-18AF-1D68-E9C1-B60923EEFE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18668" y="1377949"/>
            <a:ext cx="5469466" cy="4102099"/>
          </a:xfrm>
          <a:prstGeom prst="rect">
            <a:avLst/>
          </a:prstGeom>
          <a:ln w="57150" cmpd="thickThin">
            <a:solidFill>
              <a:srgbClr val="7F7F7F"/>
            </a:solidFill>
            <a:miter lim="800000"/>
          </a:ln>
        </p:spPr>
      </p:pic>
    </p:spTree>
    <p:extLst>
      <p:ext uri="{BB962C8B-B14F-4D97-AF65-F5344CB8AC3E}">
        <p14:creationId xmlns:p14="http://schemas.microsoft.com/office/powerpoint/2010/main" val="4194608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B78BE18-6882-4FAA-BC8C-CA216E963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A34F12D-8C0F-46CA-9F4A-D56193C37E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88137"/>
            <a:ext cx="11227442" cy="5883295"/>
          </a:xfrm>
          <a:prstGeom prst="rect">
            <a:avLst/>
          </a:prstGeom>
          <a:solidFill>
            <a:schemeClr val="bg2"/>
          </a:solidFill>
          <a:ln>
            <a:noFill/>
          </a:ln>
          <a:effectLst>
            <a:outerShdw blurRad="114300" dist="127000" dir="4800000" sx="99000" sy="99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5" name="Picture 4" descr="Chart, line chart&#10;&#10;Description automatically generated">
            <a:extLst>
              <a:ext uri="{FF2B5EF4-FFF2-40B4-BE49-F238E27FC236}">
                <a16:creationId xmlns:a16="http://schemas.microsoft.com/office/drawing/2014/main" id="{0D068DC8-DD87-2200-2DDE-FFF25561D4E2}"/>
              </a:ext>
            </a:extLst>
          </p:cNvPr>
          <p:cNvPicPr>
            <a:picLocks noChangeAspect="1"/>
          </p:cNvPicPr>
          <p:nvPr/>
        </p:nvPicPr>
        <p:blipFill rotWithShape="1">
          <a:blip r:embed="rId3">
            <a:alphaModFix amt="25000"/>
            <a:extLst>
              <a:ext uri="{28A0092B-C50C-407E-A947-70E740481C1C}">
                <a14:useLocalDpi xmlns:a14="http://schemas.microsoft.com/office/drawing/2010/main" val="0"/>
              </a:ext>
            </a:extLst>
          </a:blip>
          <a:srcRect r="4580" b="-2"/>
          <a:stretch/>
        </p:blipFill>
        <p:spPr>
          <a:xfrm>
            <a:off x="486138" y="486568"/>
            <a:ext cx="11227442" cy="5883295"/>
          </a:xfrm>
          <a:prstGeom prst="rect">
            <a:avLst/>
          </a:prstGeom>
        </p:spPr>
      </p:pic>
      <p:sp>
        <p:nvSpPr>
          <p:cNvPr id="14" name="Rectangle 13">
            <a:extLst>
              <a:ext uri="{FF2B5EF4-FFF2-40B4-BE49-F238E27FC236}">
                <a16:creationId xmlns:a16="http://schemas.microsoft.com/office/drawing/2014/main" id="{F3838012-22B6-4303-8F29-04E1419B3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solidFill>
              <a:schemeClr val="tx1"/>
            </a:solidFill>
            <a:miter lim="800000"/>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E6A2B14-1565-3CD9-AB0E-FC0AEA50C99A}"/>
              </a:ext>
            </a:extLst>
          </p:cNvPr>
          <p:cNvSpPr>
            <a:spLocks noGrp="1"/>
          </p:cNvSpPr>
          <p:nvPr>
            <p:ph type="title"/>
          </p:nvPr>
        </p:nvSpPr>
        <p:spPr>
          <a:xfrm>
            <a:off x="1295402" y="982132"/>
            <a:ext cx="9601196" cy="1303867"/>
          </a:xfrm>
        </p:spPr>
        <p:txBody>
          <a:bodyPr>
            <a:normAutofit/>
          </a:bodyPr>
          <a:lstStyle/>
          <a:p>
            <a:r>
              <a:rPr lang="en-GB">
                <a:solidFill>
                  <a:schemeClr val="tx1"/>
                </a:solidFill>
              </a:rPr>
              <a:t>Results</a:t>
            </a:r>
          </a:p>
        </p:txBody>
      </p:sp>
      <p:cxnSp>
        <p:nvCxnSpPr>
          <p:cNvPr id="16" name="Straight Connector 15">
            <a:extLst>
              <a:ext uri="{FF2B5EF4-FFF2-40B4-BE49-F238E27FC236}">
                <a16:creationId xmlns:a16="http://schemas.microsoft.com/office/drawing/2014/main" id="{AB061FF5-9F81-427C-8DA5-3989395517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2351" y="2421466"/>
            <a:ext cx="9407298" cy="0"/>
          </a:xfrm>
          <a:prstGeom prst="line">
            <a:avLst/>
          </a:prstGeom>
          <a:ln w="15875">
            <a:solidFill>
              <a:schemeClr val="tx1"/>
            </a:solidFill>
          </a:ln>
        </p:spPr>
        <p:style>
          <a:lnRef idx="2">
            <a:schemeClr val="accent1"/>
          </a:lnRef>
          <a:fillRef idx="0">
            <a:schemeClr val="accent1"/>
          </a:fillRef>
          <a:effectRef idx="1">
            <a:schemeClr val="accent1"/>
          </a:effectRef>
          <a:fontRef idx="minor">
            <a:schemeClr val="tx1"/>
          </a:fontRef>
        </p:style>
      </p:cxnSp>
      <p:grpSp>
        <p:nvGrpSpPr>
          <p:cNvPr id="18" name="Group 17">
            <a:extLst>
              <a:ext uri="{FF2B5EF4-FFF2-40B4-BE49-F238E27FC236}">
                <a16:creationId xmlns:a16="http://schemas.microsoft.com/office/drawing/2014/main" id="{F03F5A17-2CE9-4ADD-9FAF-C1A0BB39CD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8288" y="3128956"/>
            <a:ext cx="12234672" cy="658368"/>
            <a:chOff x="-18288" y="3128956"/>
            <a:chExt cx="12234672" cy="658368"/>
          </a:xfrm>
        </p:grpSpPr>
        <p:sp useBgFill="1">
          <p:nvSpPr>
            <p:cNvPr id="19" name="Rounded Rectangle 20">
              <a:extLst>
                <a:ext uri="{FF2B5EF4-FFF2-40B4-BE49-F238E27FC236}">
                  <a16:creationId xmlns:a16="http://schemas.microsoft.com/office/drawing/2014/main" id="{4A88F887-B43E-4CD1-BCE2-739013C68D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2303" y="3128956"/>
              <a:ext cx="45720" cy="658368"/>
            </a:xfrm>
            <a:prstGeom prst="roundRect">
              <a:avLst>
                <a:gd name="adj" fmla="val 50000"/>
              </a:avLst>
            </a:prstGeom>
            <a:ln w="9525">
              <a:noFill/>
            </a:ln>
            <a:effectLst>
              <a:innerShdw blurRad="114300">
                <a:prstClr val="black">
                  <a:alpha val="86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20" name="Picture 19">
              <a:extLst>
                <a:ext uri="{FF2B5EF4-FFF2-40B4-BE49-F238E27FC236}">
                  <a16:creationId xmlns:a16="http://schemas.microsoft.com/office/drawing/2014/main" id="{2C9D3412-AB4A-4E20-9A79-B2C80D198BC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8288" y="3154680"/>
              <a:ext cx="777240" cy="606425"/>
            </a:xfrm>
            <a:prstGeom prst="rect">
              <a:avLst/>
            </a:prstGeom>
          </p:spPr>
        </p:pic>
        <p:sp useBgFill="1">
          <p:nvSpPr>
            <p:cNvPr id="21" name="Rounded Rectangle 22">
              <a:extLst>
                <a:ext uri="{FF2B5EF4-FFF2-40B4-BE49-F238E27FC236}">
                  <a16:creationId xmlns:a16="http://schemas.microsoft.com/office/drawing/2014/main" id="{A1D7D010-E182-46E6-9264-B39552853F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14377" y="3128956"/>
              <a:ext cx="45720" cy="658368"/>
            </a:xfrm>
            <a:prstGeom prst="roundRect">
              <a:avLst>
                <a:gd name="adj" fmla="val 50000"/>
              </a:avLst>
            </a:prstGeom>
            <a:ln w="9525">
              <a:noFill/>
            </a:ln>
            <a:effectLst>
              <a:innerShdw blurRad="114300">
                <a:prstClr val="black">
                  <a:alpha val="86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22" name="Picture 21">
              <a:extLst>
                <a:ext uri="{FF2B5EF4-FFF2-40B4-BE49-F238E27FC236}">
                  <a16:creationId xmlns:a16="http://schemas.microsoft.com/office/drawing/2014/main" id="{F4783A7B-2E08-42E4-87EC-EE59B873DFB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flipH="1">
              <a:off x="11439144" y="3154680"/>
              <a:ext cx="777240" cy="606425"/>
            </a:xfrm>
            <a:prstGeom prst="rect">
              <a:avLst/>
            </a:prstGeom>
          </p:spPr>
        </p:pic>
      </p:grpSp>
      <p:sp>
        <p:nvSpPr>
          <p:cNvPr id="3" name="Content Placeholder 2">
            <a:extLst>
              <a:ext uri="{FF2B5EF4-FFF2-40B4-BE49-F238E27FC236}">
                <a16:creationId xmlns:a16="http://schemas.microsoft.com/office/drawing/2014/main" id="{66868733-750B-159A-8555-A19F1365FF97}"/>
              </a:ext>
            </a:extLst>
          </p:cNvPr>
          <p:cNvSpPr>
            <a:spLocks noGrp="1"/>
          </p:cNvSpPr>
          <p:nvPr>
            <p:ph idx="1"/>
          </p:nvPr>
        </p:nvSpPr>
        <p:spPr>
          <a:xfrm>
            <a:off x="1295401" y="2556932"/>
            <a:ext cx="9601196" cy="3318936"/>
          </a:xfrm>
        </p:spPr>
        <p:txBody>
          <a:bodyPr>
            <a:normAutofit/>
          </a:bodyPr>
          <a:lstStyle/>
          <a:p>
            <a:r>
              <a:rPr lang="en-GB">
                <a:solidFill>
                  <a:schemeClr val="tx1"/>
                </a:solidFill>
              </a:rPr>
              <a:t>For determining the effectiveness of the applications I decided to measure three factors the average time it took for the box object to reach the goal, the total score at the end of the playthrough (Adding two point five to the score when it hits the goal and subtracting one if the box agent hit the obstacle) and the number of times the agent collided with the obstacle per playthrough.</a:t>
            </a:r>
          </a:p>
          <a:p>
            <a:r>
              <a:rPr lang="en-GB">
                <a:solidFill>
                  <a:schemeClr val="tx1"/>
                </a:solidFill>
              </a:rPr>
              <a:t>I experimented with different shapes for the Fuzzy logic along with different sizes of graphs for both the goal logic and the obstacle logic.</a:t>
            </a:r>
          </a:p>
        </p:txBody>
      </p:sp>
    </p:spTree>
    <p:extLst>
      <p:ext uri="{BB962C8B-B14F-4D97-AF65-F5344CB8AC3E}">
        <p14:creationId xmlns:p14="http://schemas.microsoft.com/office/powerpoint/2010/main" val="54402480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ED43A57-2427-C3CC-7269-3029756CFC53}"/>
              </a:ext>
            </a:extLst>
          </p:cNvPr>
          <p:cNvPicPr>
            <a:picLocks noChangeAspect="1"/>
          </p:cNvPicPr>
          <p:nvPr/>
        </p:nvPicPr>
        <p:blipFill rotWithShape="1">
          <a:blip r:embed="rId2"/>
          <a:srcRect l="1700"/>
          <a:stretch/>
        </p:blipFill>
        <p:spPr>
          <a:xfrm>
            <a:off x="1181100" y="1117461"/>
            <a:ext cx="4834393" cy="2075863"/>
          </a:xfrm>
          <a:prstGeom prst="rect">
            <a:avLst/>
          </a:prstGeom>
        </p:spPr>
      </p:pic>
      <p:pic>
        <p:nvPicPr>
          <p:cNvPr id="5" name="Picture 4">
            <a:extLst>
              <a:ext uri="{FF2B5EF4-FFF2-40B4-BE49-F238E27FC236}">
                <a16:creationId xmlns:a16="http://schemas.microsoft.com/office/drawing/2014/main" id="{A5A5DF07-1928-0903-35B8-B7620335F9D6}"/>
              </a:ext>
            </a:extLst>
          </p:cNvPr>
          <p:cNvPicPr>
            <a:picLocks noChangeAspect="1"/>
          </p:cNvPicPr>
          <p:nvPr/>
        </p:nvPicPr>
        <p:blipFill>
          <a:blip r:embed="rId3"/>
          <a:stretch>
            <a:fillRect/>
          </a:stretch>
        </p:blipFill>
        <p:spPr>
          <a:xfrm>
            <a:off x="1181099" y="3428999"/>
            <a:ext cx="4834394" cy="2493739"/>
          </a:xfrm>
          <a:prstGeom prst="rect">
            <a:avLst/>
          </a:prstGeom>
        </p:spPr>
      </p:pic>
      <p:pic>
        <p:nvPicPr>
          <p:cNvPr id="7" name="Picture 6">
            <a:extLst>
              <a:ext uri="{FF2B5EF4-FFF2-40B4-BE49-F238E27FC236}">
                <a16:creationId xmlns:a16="http://schemas.microsoft.com/office/drawing/2014/main" id="{99B2DD7D-FCE7-8452-C74C-D9764BE63B80}"/>
              </a:ext>
            </a:extLst>
          </p:cNvPr>
          <p:cNvPicPr>
            <a:picLocks noChangeAspect="1"/>
          </p:cNvPicPr>
          <p:nvPr/>
        </p:nvPicPr>
        <p:blipFill rotWithShape="1">
          <a:blip r:embed="rId4"/>
          <a:srcRect r="3774"/>
          <a:stretch/>
        </p:blipFill>
        <p:spPr>
          <a:xfrm>
            <a:off x="6096000" y="935260"/>
            <a:ext cx="5334000" cy="2493739"/>
          </a:xfrm>
          <a:prstGeom prst="rect">
            <a:avLst/>
          </a:prstGeom>
        </p:spPr>
      </p:pic>
      <p:sp>
        <p:nvSpPr>
          <p:cNvPr id="8" name="TextBox 7">
            <a:extLst>
              <a:ext uri="{FF2B5EF4-FFF2-40B4-BE49-F238E27FC236}">
                <a16:creationId xmlns:a16="http://schemas.microsoft.com/office/drawing/2014/main" id="{EC9845E9-509D-3420-F933-8B4D02C8E758}"/>
              </a:ext>
            </a:extLst>
          </p:cNvPr>
          <p:cNvSpPr txBox="1"/>
          <p:nvPr/>
        </p:nvSpPr>
        <p:spPr>
          <a:xfrm>
            <a:off x="6015493" y="3426636"/>
            <a:ext cx="5172984" cy="2492990"/>
          </a:xfrm>
          <a:prstGeom prst="rect">
            <a:avLst/>
          </a:prstGeom>
          <a:noFill/>
        </p:spPr>
        <p:txBody>
          <a:bodyPr wrap="square" rtlCol="0">
            <a:spAutoFit/>
          </a:bodyPr>
          <a:lstStyle/>
          <a:p>
            <a:pPr marL="285750" indent="-285750">
              <a:buFont typeface="Arial" panose="020B0604020202020204" pitchFamily="34" charset="0"/>
              <a:buChar char="•"/>
            </a:pPr>
            <a:r>
              <a:rPr lang="en-GB" sz="1300" dirty="0"/>
              <a:t>These graphs represent the average of five runs of the experiment.</a:t>
            </a:r>
          </a:p>
          <a:p>
            <a:pPr marL="285750" indent="-285750">
              <a:buFont typeface="Arial" panose="020B0604020202020204" pitchFamily="34" charset="0"/>
              <a:buChar char="•"/>
            </a:pPr>
            <a:r>
              <a:rPr lang="en-GB" sz="1300" dirty="0"/>
              <a:t>As you can see the highest number of collisions belongs to Trapezoid – Goal Centroid 200(Distance from origin in both positive and negative directions for the fuzzy logic graph shape) – Obstacle Centroid 6.25 with zero collisions. With the triangle shape having a lower consistent value.</a:t>
            </a:r>
          </a:p>
          <a:p>
            <a:pPr marL="285750" indent="-285750">
              <a:buFont typeface="Arial" panose="020B0604020202020204" pitchFamily="34" charset="0"/>
              <a:buChar char="•"/>
            </a:pPr>
            <a:r>
              <a:rPr lang="en-GB" sz="1300" dirty="0"/>
              <a:t>However We can see a clear corelation between the Number of collisions and the Average Time it took for the agent to reach the goal.</a:t>
            </a:r>
          </a:p>
          <a:p>
            <a:pPr marL="285750" indent="-285750">
              <a:buFont typeface="Arial" panose="020B0604020202020204" pitchFamily="34" charset="0"/>
              <a:buChar char="•"/>
            </a:pPr>
            <a:r>
              <a:rPr lang="en-GB" sz="1300" dirty="0"/>
              <a:t>Aswell as the more obvious corelation between the lower the average time it took for the agent to get to the goal the higher the total amount of points collected by the end simply by the fact that the agent could actually collect more points if they spent less time moving towards the goal.</a:t>
            </a:r>
          </a:p>
        </p:txBody>
      </p:sp>
    </p:spTree>
    <p:extLst>
      <p:ext uri="{BB962C8B-B14F-4D97-AF65-F5344CB8AC3E}">
        <p14:creationId xmlns:p14="http://schemas.microsoft.com/office/powerpoint/2010/main" val="42084247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43DB57E-508B-A4C0-E7B5-BD457C3FA197}"/>
              </a:ext>
            </a:extLst>
          </p:cNvPr>
          <p:cNvPicPr>
            <a:picLocks noChangeAspect="1"/>
          </p:cNvPicPr>
          <p:nvPr/>
        </p:nvPicPr>
        <p:blipFill>
          <a:blip r:embed="rId2"/>
          <a:stretch>
            <a:fillRect/>
          </a:stretch>
        </p:blipFill>
        <p:spPr>
          <a:xfrm>
            <a:off x="6203433" y="919485"/>
            <a:ext cx="4678100" cy="2514644"/>
          </a:xfrm>
          <a:prstGeom prst="rect">
            <a:avLst/>
          </a:prstGeom>
        </p:spPr>
      </p:pic>
      <p:pic>
        <p:nvPicPr>
          <p:cNvPr id="8" name="Picture 7">
            <a:extLst>
              <a:ext uri="{FF2B5EF4-FFF2-40B4-BE49-F238E27FC236}">
                <a16:creationId xmlns:a16="http://schemas.microsoft.com/office/drawing/2014/main" id="{4AFDB29F-BC4E-395F-2209-09FCB2768696}"/>
              </a:ext>
            </a:extLst>
          </p:cNvPr>
          <p:cNvPicPr>
            <a:picLocks noChangeAspect="1"/>
          </p:cNvPicPr>
          <p:nvPr/>
        </p:nvPicPr>
        <p:blipFill>
          <a:blip r:embed="rId3"/>
          <a:stretch>
            <a:fillRect/>
          </a:stretch>
        </p:blipFill>
        <p:spPr>
          <a:xfrm>
            <a:off x="1030805" y="3429000"/>
            <a:ext cx="4785533" cy="2652713"/>
          </a:xfrm>
          <a:prstGeom prst="rect">
            <a:avLst/>
          </a:prstGeom>
        </p:spPr>
      </p:pic>
      <p:pic>
        <p:nvPicPr>
          <p:cNvPr id="10" name="Picture 9">
            <a:extLst>
              <a:ext uri="{FF2B5EF4-FFF2-40B4-BE49-F238E27FC236}">
                <a16:creationId xmlns:a16="http://schemas.microsoft.com/office/drawing/2014/main" id="{C20E8DFB-C3BF-D268-AC0F-1D3C35BE26FA}"/>
              </a:ext>
            </a:extLst>
          </p:cNvPr>
          <p:cNvPicPr>
            <a:picLocks noChangeAspect="1"/>
          </p:cNvPicPr>
          <p:nvPr/>
        </p:nvPicPr>
        <p:blipFill>
          <a:blip r:embed="rId4"/>
          <a:stretch>
            <a:fillRect/>
          </a:stretch>
        </p:blipFill>
        <p:spPr>
          <a:xfrm>
            <a:off x="5923771" y="3429000"/>
            <a:ext cx="5237424" cy="2642453"/>
          </a:xfrm>
          <a:prstGeom prst="rect">
            <a:avLst/>
          </a:prstGeom>
        </p:spPr>
      </p:pic>
      <p:sp>
        <p:nvSpPr>
          <p:cNvPr id="12" name="TextBox 11">
            <a:extLst>
              <a:ext uri="{FF2B5EF4-FFF2-40B4-BE49-F238E27FC236}">
                <a16:creationId xmlns:a16="http://schemas.microsoft.com/office/drawing/2014/main" id="{8FD52955-CEA4-3BBA-B39C-6997A6A81CEF}"/>
              </a:ext>
            </a:extLst>
          </p:cNvPr>
          <p:cNvSpPr txBox="1"/>
          <p:nvPr/>
        </p:nvSpPr>
        <p:spPr>
          <a:xfrm>
            <a:off x="858577" y="1299644"/>
            <a:ext cx="5237423" cy="1754326"/>
          </a:xfrm>
          <a:prstGeom prst="rect">
            <a:avLst/>
          </a:prstGeom>
          <a:noFill/>
        </p:spPr>
        <p:txBody>
          <a:bodyPr wrap="square" rtlCol="0">
            <a:spAutoFit/>
          </a:bodyPr>
          <a:lstStyle/>
          <a:p>
            <a:pPr marL="285750" indent="-285750">
              <a:buFont typeface="Arial" panose="020B0604020202020204" pitchFamily="34" charset="0"/>
              <a:buChar char="•"/>
            </a:pPr>
            <a:r>
              <a:rPr lang="en-GB" dirty="0"/>
              <a:t>As you can see here the settings with the highest score  but also the lowest average time and lowest number of collisions is Triangle – Goal Centroid 200 – Obstacle 6.25.</a:t>
            </a:r>
          </a:p>
          <a:p>
            <a:pPr marL="285750" indent="-285750">
              <a:buFont typeface="Arial" panose="020B0604020202020204" pitchFamily="34" charset="0"/>
              <a:buChar char="•"/>
            </a:pPr>
            <a:r>
              <a:rPr lang="en-GB" dirty="0"/>
              <a:t>And the worse performing settings were Trapezoid – Goal Centroid 400 – obstacle 13.</a:t>
            </a:r>
          </a:p>
        </p:txBody>
      </p:sp>
    </p:spTree>
    <p:extLst>
      <p:ext uri="{BB962C8B-B14F-4D97-AF65-F5344CB8AC3E}">
        <p14:creationId xmlns:p14="http://schemas.microsoft.com/office/powerpoint/2010/main" val="25224568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49EAA-C084-656C-044F-87E941AC7837}"/>
              </a:ext>
            </a:extLst>
          </p:cNvPr>
          <p:cNvSpPr>
            <a:spLocks noGrp="1"/>
          </p:cNvSpPr>
          <p:nvPr>
            <p:ph type="title"/>
          </p:nvPr>
        </p:nvSpPr>
        <p:spPr>
          <a:xfrm>
            <a:off x="1295402" y="982132"/>
            <a:ext cx="9601196" cy="1303867"/>
          </a:xfrm>
        </p:spPr>
        <p:txBody>
          <a:bodyPr>
            <a:normAutofit/>
          </a:bodyPr>
          <a:lstStyle/>
          <a:p>
            <a:r>
              <a:rPr lang="en-GB">
                <a:solidFill>
                  <a:srgbClr val="262626"/>
                </a:solidFill>
              </a:rPr>
              <a:t>Conclusion</a:t>
            </a:r>
          </a:p>
        </p:txBody>
      </p:sp>
      <p:sp>
        <p:nvSpPr>
          <p:cNvPr id="3" name="Content Placeholder 2">
            <a:extLst>
              <a:ext uri="{FF2B5EF4-FFF2-40B4-BE49-F238E27FC236}">
                <a16:creationId xmlns:a16="http://schemas.microsoft.com/office/drawing/2014/main" id="{E3C3E6B9-0424-AA44-DB17-9125D1CB19C9}"/>
              </a:ext>
            </a:extLst>
          </p:cNvPr>
          <p:cNvSpPr>
            <a:spLocks noGrp="1"/>
          </p:cNvSpPr>
          <p:nvPr>
            <p:ph idx="1"/>
          </p:nvPr>
        </p:nvSpPr>
        <p:spPr>
          <a:xfrm>
            <a:off x="1295402" y="2556932"/>
            <a:ext cx="6256866" cy="3318936"/>
          </a:xfrm>
        </p:spPr>
        <p:txBody>
          <a:bodyPr>
            <a:normAutofit/>
          </a:bodyPr>
          <a:lstStyle/>
          <a:p>
            <a:pPr>
              <a:lnSpc>
                <a:spcPct val="90000"/>
              </a:lnSpc>
            </a:pPr>
            <a:r>
              <a:rPr lang="en-GB" sz="2000">
                <a:solidFill>
                  <a:srgbClr val="262626"/>
                </a:solidFill>
              </a:rPr>
              <a:t>So In conclusion based on the data that I have gathered I believe that a larger radius for the goal logic results in better performance. Lowering the size in which the obstacle logic is active also helps in performance only coming into effect when agent needs to change course meaning it can take a more direct movement towards the goal.</a:t>
            </a:r>
          </a:p>
          <a:p>
            <a:pPr>
              <a:lnSpc>
                <a:spcPct val="90000"/>
              </a:lnSpc>
            </a:pPr>
            <a:r>
              <a:rPr lang="en-GB" sz="2000">
                <a:solidFill>
                  <a:srgbClr val="262626"/>
                </a:solidFill>
              </a:rPr>
              <a:t>I have also discovered that using different shapes for the fuzzy logic also results in different paths the agent will move in as the areas in which the box agent knows whether to turn left, right or not at all changes.</a:t>
            </a:r>
          </a:p>
        </p:txBody>
      </p:sp>
      <p:pic>
        <p:nvPicPr>
          <p:cNvPr id="5" name="Picture 4" descr="A cup of coffee and glasses on a book&#10;&#10;Description automatically generated with low confidence">
            <a:extLst>
              <a:ext uri="{FF2B5EF4-FFF2-40B4-BE49-F238E27FC236}">
                <a16:creationId xmlns:a16="http://schemas.microsoft.com/office/drawing/2014/main" id="{99977B26-4F8E-4FC2-44BD-DA0AA90115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56426" y="2792412"/>
            <a:ext cx="3166948" cy="2847975"/>
          </a:xfrm>
          <a:prstGeom prst="rect">
            <a:avLst/>
          </a:prstGeom>
          <a:ln w="57150" cmpd="thickThin">
            <a:solidFill>
              <a:srgbClr val="7F7F7F"/>
            </a:solidFill>
            <a:miter lim="800000"/>
          </a:ln>
        </p:spPr>
      </p:pic>
    </p:spTree>
    <p:extLst>
      <p:ext uri="{BB962C8B-B14F-4D97-AF65-F5344CB8AC3E}">
        <p14:creationId xmlns:p14="http://schemas.microsoft.com/office/powerpoint/2010/main" val="2021549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277C0-EBC6-F51A-84C9-962C3417F311}"/>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C036ECA1-BA23-1A28-E941-B8DA683769E4}"/>
              </a:ext>
            </a:extLst>
          </p:cNvPr>
          <p:cNvSpPr>
            <a:spLocks noGrp="1"/>
          </p:cNvSpPr>
          <p:nvPr>
            <p:ph idx="1"/>
          </p:nvPr>
        </p:nvSpPr>
        <p:spPr/>
        <p:txBody>
          <a:bodyPr/>
          <a:lstStyle/>
          <a:p>
            <a:r>
              <a:rPr lang="en-GB" sz="2400" dirty="0">
                <a:solidFill>
                  <a:schemeClr val="tx1"/>
                </a:solidFill>
              </a:rPr>
              <a:t>Grupp, David (2017), Fuzzy-Logic-Sharp available at :  </a:t>
            </a:r>
            <a:r>
              <a:rPr lang="en-GB" sz="2400" u="sng" dirty="0">
                <a:solidFill>
                  <a:schemeClr val="accent3"/>
                </a:solidFill>
              </a:rPr>
              <a:t>https://github.com/davidgrupp/Fuzzy-Logic-Sharp</a:t>
            </a:r>
          </a:p>
          <a:p>
            <a:r>
              <a:rPr lang="en-GB" dirty="0"/>
              <a:t> Scilab (1990) Available at : </a:t>
            </a:r>
            <a:r>
              <a:rPr lang="en-GB" dirty="0">
                <a:solidFill>
                  <a:schemeClr val="accent3"/>
                </a:solidFill>
                <a:hlinkClick r:id="rId2">
                  <a:extLst>
                    <a:ext uri="{A12FA001-AC4F-418D-AE19-62706E023703}">
                      <ahyp:hlinkClr xmlns:ahyp="http://schemas.microsoft.com/office/drawing/2018/hyperlinkcolor" val="tx"/>
                    </a:ext>
                  </a:extLst>
                </a:hlinkClick>
              </a:rPr>
              <a:t>https://www.scilab.org/</a:t>
            </a:r>
            <a:endParaRPr lang="en-GB" dirty="0">
              <a:solidFill>
                <a:schemeClr val="accent3"/>
              </a:solidFill>
            </a:endParaRPr>
          </a:p>
          <a:p>
            <a:endParaRPr lang="en-GB" dirty="0">
              <a:solidFill>
                <a:schemeClr val="accent3"/>
              </a:solidFill>
            </a:endParaRPr>
          </a:p>
        </p:txBody>
      </p:sp>
    </p:spTree>
    <p:extLst>
      <p:ext uri="{BB962C8B-B14F-4D97-AF65-F5344CB8AC3E}">
        <p14:creationId xmlns:p14="http://schemas.microsoft.com/office/powerpoint/2010/main" val="1120523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B78BE18-6882-4FAA-BC8C-CA216E963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A34F12D-8C0F-46CA-9F4A-D56193C37E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88137"/>
            <a:ext cx="11227442" cy="5883295"/>
          </a:xfrm>
          <a:prstGeom prst="rect">
            <a:avLst/>
          </a:prstGeom>
          <a:solidFill>
            <a:schemeClr val="bg2"/>
          </a:solidFill>
          <a:ln>
            <a:noFill/>
          </a:ln>
          <a:effectLst>
            <a:outerShdw blurRad="114300" dist="127000" dir="4800000" sx="99000" sy="99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5" name="Picture 4" descr="A picture containing shape&#10;&#10;Description automatically generated">
            <a:extLst>
              <a:ext uri="{FF2B5EF4-FFF2-40B4-BE49-F238E27FC236}">
                <a16:creationId xmlns:a16="http://schemas.microsoft.com/office/drawing/2014/main" id="{4AABE44A-C3C6-B760-53FF-084B7417D9EA}"/>
              </a:ext>
            </a:extLst>
          </p:cNvPr>
          <p:cNvPicPr>
            <a:picLocks noChangeAspect="1"/>
          </p:cNvPicPr>
          <p:nvPr/>
        </p:nvPicPr>
        <p:blipFill rotWithShape="1">
          <a:blip r:embed="rId3">
            <a:alphaModFix amt="25000"/>
            <a:extLst>
              <a:ext uri="{28A0092B-C50C-407E-A947-70E740481C1C}">
                <a14:useLocalDpi xmlns:a14="http://schemas.microsoft.com/office/drawing/2010/main" val="0"/>
              </a:ext>
            </a:extLst>
          </a:blip>
          <a:srcRect t="11316" r="1" b="23183"/>
          <a:stretch/>
        </p:blipFill>
        <p:spPr>
          <a:xfrm>
            <a:off x="486138" y="486568"/>
            <a:ext cx="11227442" cy="5883295"/>
          </a:xfrm>
          <a:prstGeom prst="rect">
            <a:avLst/>
          </a:prstGeom>
        </p:spPr>
      </p:pic>
      <p:sp>
        <p:nvSpPr>
          <p:cNvPr id="14" name="Rectangle 13">
            <a:extLst>
              <a:ext uri="{FF2B5EF4-FFF2-40B4-BE49-F238E27FC236}">
                <a16:creationId xmlns:a16="http://schemas.microsoft.com/office/drawing/2014/main" id="{F3838012-22B6-4303-8F29-04E1419B3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solidFill>
              <a:schemeClr val="tx1"/>
            </a:solidFill>
            <a:miter lim="800000"/>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C9F014C-12D0-614C-5124-566A057B17A8}"/>
              </a:ext>
            </a:extLst>
          </p:cNvPr>
          <p:cNvSpPr>
            <a:spLocks noGrp="1"/>
          </p:cNvSpPr>
          <p:nvPr>
            <p:ph type="title"/>
          </p:nvPr>
        </p:nvSpPr>
        <p:spPr>
          <a:xfrm>
            <a:off x="1295401" y="982132"/>
            <a:ext cx="9601196" cy="1303867"/>
          </a:xfrm>
        </p:spPr>
        <p:txBody>
          <a:bodyPr>
            <a:normAutofit/>
          </a:bodyPr>
          <a:lstStyle/>
          <a:p>
            <a:r>
              <a:rPr lang="en-GB">
                <a:solidFill>
                  <a:schemeClr val="tx1"/>
                </a:solidFill>
              </a:rPr>
              <a:t>Introduction</a:t>
            </a:r>
          </a:p>
        </p:txBody>
      </p:sp>
      <p:cxnSp>
        <p:nvCxnSpPr>
          <p:cNvPr id="16" name="Straight Connector 15">
            <a:extLst>
              <a:ext uri="{FF2B5EF4-FFF2-40B4-BE49-F238E27FC236}">
                <a16:creationId xmlns:a16="http://schemas.microsoft.com/office/drawing/2014/main" id="{AB061FF5-9F81-427C-8DA5-3989395517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2351" y="2421466"/>
            <a:ext cx="9407298" cy="0"/>
          </a:xfrm>
          <a:prstGeom prst="line">
            <a:avLst/>
          </a:prstGeom>
          <a:ln w="15875">
            <a:solidFill>
              <a:schemeClr val="tx1"/>
            </a:solidFill>
          </a:ln>
        </p:spPr>
        <p:style>
          <a:lnRef idx="2">
            <a:schemeClr val="accent1"/>
          </a:lnRef>
          <a:fillRef idx="0">
            <a:schemeClr val="accent1"/>
          </a:fillRef>
          <a:effectRef idx="1">
            <a:schemeClr val="accent1"/>
          </a:effectRef>
          <a:fontRef idx="minor">
            <a:schemeClr val="tx1"/>
          </a:fontRef>
        </p:style>
      </p:cxnSp>
      <p:grpSp>
        <p:nvGrpSpPr>
          <p:cNvPr id="18" name="Group 17">
            <a:extLst>
              <a:ext uri="{FF2B5EF4-FFF2-40B4-BE49-F238E27FC236}">
                <a16:creationId xmlns:a16="http://schemas.microsoft.com/office/drawing/2014/main" id="{F03F5A17-2CE9-4ADD-9FAF-C1A0BB39CD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8288" y="3128956"/>
            <a:ext cx="12234672" cy="658368"/>
            <a:chOff x="-18288" y="3128956"/>
            <a:chExt cx="12234672" cy="658368"/>
          </a:xfrm>
        </p:grpSpPr>
        <p:sp useBgFill="1">
          <p:nvSpPr>
            <p:cNvPr id="19" name="Rounded Rectangle 20">
              <a:extLst>
                <a:ext uri="{FF2B5EF4-FFF2-40B4-BE49-F238E27FC236}">
                  <a16:creationId xmlns:a16="http://schemas.microsoft.com/office/drawing/2014/main" id="{4A88F887-B43E-4CD1-BCE2-739013C68D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2303" y="3128956"/>
              <a:ext cx="45720" cy="658368"/>
            </a:xfrm>
            <a:prstGeom prst="roundRect">
              <a:avLst>
                <a:gd name="adj" fmla="val 50000"/>
              </a:avLst>
            </a:prstGeom>
            <a:ln w="9525">
              <a:noFill/>
            </a:ln>
            <a:effectLst>
              <a:innerShdw blurRad="114300">
                <a:prstClr val="black">
                  <a:alpha val="86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20" name="Picture 19">
              <a:extLst>
                <a:ext uri="{FF2B5EF4-FFF2-40B4-BE49-F238E27FC236}">
                  <a16:creationId xmlns:a16="http://schemas.microsoft.com/office/drawing/2014/main" id="{2C9D3412-AB4A-4E20-9A79-B2C80D198BC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8288" y="3154680"/>
              <a:ext cx="777240" cy="606425"/>
            </a:xfrm>
            <a:prstGeom prst="rect">
              <a:avLst/>
            </a:prstGeom>
          </p:spPr>
        </p:pic>
        <p:sp useBgFill="1">
          <p:nvSpPr>
            <p:cNvPr id="21" name="Rounded Rectangle 22">
              <a:extLst>
                <a:ext uri="{FF2B5EF4-FFF2-40B4-BE49-F238E27FC236}">
                  <a16:creationId xmlns:a16="http://schemas.microsoft.com/office/drawing/2014/main" id="{A1D7D010-E182-46E6-9264-B39552853F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14377" y="3128956"/>
              <a:ext cx="45720" cy="658368"/>
            </a:xfrm>
            <a:prstGeom prst="roundRect">
              <a:avLst>
                <a:gd name="adj" fmla="val 50000"/>
              </a:avLst>
            </a:prstGeom>
            <a:ln w="9525">
              <a:noFill/>
            </a:ln>
            <a:effectLst>
              <a:innerShdw blurRad="114300">
                <a:prstClr val="black">
                  <a:alpha val="86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22" name="Picture 21">
              <a:extLst>
                <a:ext uri="{FF2B5EF4-FFF2-40B4-BE49-F238E27FC236}">
                  <a16:creationId xmlns:a16="http://schemas.microsoft.com/office/drawing/2014/main" id="{F4783A7B-2E08-42E4-87EC-EE59B873DFB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flipH="1">
              <a:off x="11439144" y="3154680"/>
              <a:ext cx="777240" cy="606425"/>
            </a:xfrm>
            <a:prstGeom prst="rect">
              <a:avLst/>
            </a:prstGeom>
          </p:spPr>
        </p:pic>
      </p:grpSp>
      <p:sp>
        <p:nvSpPr>
          <p:cNvPr id="3" name="Content Placeholder 2">
            <a:extLst>
              <a:ext uri="{FF2B5EF4-FFF2-40B4-BE49-F238E27FC236}">
                <a16:creationId xmlns:a16="http://schemas.microsoft.com/office/drawing/2014/main" id="{75EAE507-1F25-69EB-DF10-2E35E184A604}"/>
              </a:ext>
            </a:extLst>
          </p:cNvPr>
          <p:cNvSpPr>
            <a:spLocks noGrp="1"/>
          </p:cNvSpPr>
          <p:nvPr>
            <p:ph idx="1"/>
          </p:nvPr>
        </p:nvSpPr>
        <p:spPr>
          <a:xfrm>
            <a:off x="1295401" y="2556931"/>
            <a:ext cx="9601196" cy="3485649"/>
          </a:xfrm>
        </p:spPr>
        <p:txBody>
          <a:bodyPr>
            <a:normAutofit/>
          </a:bodyPr>
          <a:lstStyle/>
          <a:p>
            <a:pPr>
              <a:lnSpc>
                <a:spcPct val="90000"/>
              </a:lnSpc>
            </a:pPr>
            <a:r>
              <a:rPr lang="en-GB" sz="1900" dirty="0">
                <a:solidFill>
                  <a:schemeClr val="tx1"/>
                </a:solidFill>
              </a:rPr>
              <a:t>The goal of this application is to move a box object towards a goal object and avoid/move around an obstacle. Randomly repositioning the goal and obstacle objects once the agent has reached the goal and resetting the box object to the centre then letting it repeat for an allotted time. The application will also calculate a score for each session of the application reaching the goal object will add points and colliding with the obstacle will subtract points. Along with this it will count the number of times the box got collided with the obstacle and the average time it took for the box to reach the goal.</a:t>
            </a:r>
          </a:p>
          <a:p>
            <a:pPr>
              <a:lnSpc>
                <a:spcPct val="90000"/>
              </a:lnSpc>
            </a:pPr>
            <a:r>
              <a:rPr lang="en-GB" sz="1900" dirty="0">
                <a:solidFill>
                  <a:schemeClr val="tx1"/>
                </a:solidFill>
              </a:rPr>
              <a:t>For the AI technique used to accomplish this task Fuzzy logic was decided on.</a:t>
            </a:r>
          </a:p>
          <a:p>
            <a:pPr>
              <a:lnSpc>
                <a:spcPct val="90000"/>
              </a:lnSpc>
            </a:pPr>
            <a:r>
              <a:rPr lang="en-GB" sz="1900" dirty="0">
                <a:solidFill>
                  <a:schemeClr val="tx1"/>
                </a:solidFill>
              </a:rPr>
              <a:t>Fuzzy Logic was chosen due to its ability to deal in non-absolutes and ambiguous values which would be used to determine how much the object would have to move to reach its destination. With similar logic to avoid the obstacle.</a:t>
            </a:r>
          </a:p>
        </p:txBody>
      </p:sp>
    </p:spTree>
    <p:extLst>
      <p:ext uri="{BB962C8B-B14F-4D97-AF65-F5344CB8AC3E}">
        <p14:creationId xmlns:p14="http://schemas.microsoft.com/office/powerpoint/2010/main" val="156681437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ED56E41F-B8E0-4D18-B554-FD40260DE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2DB31E17-E562-4F82-98D0-858C84120F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28" name="Picture 27">
              <a:extLst>
                <a:ext uri="{FF2B5EF4-FFF2-40B4-BE49-F238E27FC236}">
                  <a16:creationId xmlns:a16="http://schemas.microsoft.com/office/drawing/2014/main" id="{58BF3B07-5EF6-4E5B-834E-C1398DB60AD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9" name="Rectangle 28">
              <a:extLst>
                <a:ext uri="{FF2B5EF4-FFF2-40B4-BE49-F238E27FC236}">
                  <a16:creationId xmlns:a16="http://schemas.microsoft.com/office/drawing/2014/main" id="{3DDA1859-D108-4C60-B38B-C85485AB38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30" name="Picture 29">
              <a:extLst>
                <a:ext uri="{FF2B5EF4-FFF2-40B4-BE49-F238E27FC236}">
                  <a16:creationId xmlns:a16="http://schemas.microsoft.com/office/drawing/2014/main" id="{E498EA77-084B-43CC-B94D-566F1D8E1EE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31" name="Picture 30">
              <a:extLst>
                <a:ext uri="{FF2B5EF4-FFF2-40B4-BE49-F238E27FC236}">
                  <a16:creationId xmlns:a16="http://schemas.microsoft.com/office/drawing/2014/main" id="{99B16D3F-47E8-419E-9C4E-ED6FC918FBB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00D7D2A5-2698-29D6-5B20-EAD45E8FC5A9}"/>
              </a:ext>
            </a:extLst>
          </p:cNvPr>
          <p:cNvSpPr>
            <a:spLocks noGrp="1"/>
          </p:cNvSpPr>
          <p:nvPr>
            <p:ph type="title"/>
          </p:nvPr>
        </p:nvSpPr>
        <p:spPr>
          <a:xfrm>
            <a:off x="7535825" y="982132"/>
            <a:ext cx="3360772" cy="1303867"/>
          </a:xfrm>
        </p:spPr>
        <p:txBody>
          <a:bodyPr>
            <a:normAutofit/>
          </a:bodyPr>
          <a:lstStyle/>
          <a:p>
            <a:pPr>
              <a:lnSpc>
                <a:spcPct val="90000"/>
              </a:lnSpc>
            </a:pPr>
            <a:r>
              <a:rPr lang="en-GB" sz="4100">
                <a:solidFill>
                  <a:srgbClr val="262626"/>
                </a:solidFill>
              </a:rPr>
              <a:t>Fuzzy Logic Methodology</a:t>
            </a:r>
          </a:p>
        </p:txBody>
      </p:sp>
      <p:sp>
        <p:nvSpPr>
          <p:cNvPr id="33" name="Rectangle 32">
            <a:extLst>
              <a:ext uri="{FF2B5EF4-FFF2-40B4-BE49-F238E27FC236}">
                <a16:creationId xmlns:a16="http://schemas.microsoft.com/office/drawing/2014/main" id="{23E937B9-07EE-456A-A31C-41A8866E2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D10E6CD-DF82-2EE6-8B6A-5E6E3A431AA0}"/>
              </a:ext>
            </a:extLst>
          </p:cNvPr>
          <p:cNvPicPr>
            <a:picLocks noChangeAspect="1"/>
          </p:cNvPicPr>
          <p:nvPr/>
        </p:nvPicPr>
        <p:blipFill rotWithShape="1">
          <a:blip r:embed="rId5"/>
          <a:srcRect l="1171" t="5639" r="5235" b="5072"/>
          <a:stretch/>
        </p:blipFill>
        <p:spPr>
          <a:xfrm>
            <a:off x="1301895" y="2285999"/>
            <a:ext cx="5466550" cy="2267147"/>
          </a:xfrm>
          <a:prstGeom prst="rect">
            <a:avLst/>
          </a:prstGeom>
        </p:spPr>
      </p:pic>
      <p:cxnSp>
        <p:nvCxnSpPr>
          <p:cNvPr id="35" name="Straight Connector 34">
            <a:extLst>
              <a:ext uri="{FF2B5EF4-FFF2-40B4-BE49-F238E27FC236}">
                <a16:creationId xmlns:a16="http://schemas.microsoft.com/office/drawing/2014/main" id="{FD2308B7-2829-44DD-B213-27EEBDED1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BDAC5498-E85C-7165-9E0C-96A443391E18}"/>
              </a:ext>
            </a:extLst>
          </p:cNvPr>
          <p:cNvSpPr>
            <a:spLocks noGrp="1"/>
          </p:cNvSpPr>
          <p:nvPr>
            <p:ph idx="1"/>
          </p:nvPr>
        </p:nvSpPr>
        <p:spPr>
          <a:xfrm>
            <a:off x="7535824" y="2556932"/>
            <a:ext cx="3360771" cy="3318936"/>
          </a:xfrm>
        </p:spPr>
        <p:txBody>
          <a:bodyPr>
            <a:normAutofit/>
          </a:bodyPr>
          <a:lstStyle/>
          <a:p>
            <a:pPr>
              <a:lnSpc>
                <a:spcPct val="90000"/>
              </a:lnSpc>
            </a:pPr>
            <a:r>
              <a:rPr lang="en-GB" sz="1300" dirty="0">
                <a:solidFill>
                  <a:srgbClr val="262626"/>
                </a:solidFill>
              </a:rPr>
              <a:t>Fuzzy logic is the Idea that most values are not absolute so a car might be going ‘Quite fast’ or need to turn ‘a little to the left’ rather than the traditional way computers represent values as being exact such as left or right and fast and slow.</a:t>
            </a:r>
          </a:p>
          <a:p>
            <a:pPr>
              <a:lnSpc>
                <a:spcPct val="90000"/>
              </a:lnSpc>
            </a:pPr>
            <a:r>
              <a:rPr lang="en-GB" sz="1300" dirty="0">
                <a:solidFill>
                  <a:srgbClr val="262626"/>
                </a:solidFill>
              </a:rPr>
              <a:t>It achieves this by creating a graph of membership functions to demonstrate values such as left and right. The input value would then be used to determine how high of a percentage both the left and right values have. We then use a defuzzification method (For this example I will use centroid) to calculate the output value of the system.</a:t>
            </a:r>
          </a:p>
        </p:txBody>
      </p:sp>
    </p:spTree>
    <p:extLst>
      <p:ext uri="{BB962C8B-B14F-4D97-AF65-F5344CB8AC3E}">
        <p14:creationId xmlns:p14="http://schemas.microsoft.com/office/powerpoint/2010/main" val="19074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7E61F402-3445-458A-9A2B-D28FD2883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A673C096-95AE-4644-B76C-1DF1B667DC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25" name="Picture 24">
              <a:extLst>
                <a:ext uri="{FF2B5EF4-FFF2-40B4-BE49-F238E27FC236}">
                  <a16:creationId xmlns:a16="http://schemas.microsoft.com/office/drawing/2014/main" id="{77A91835-418B-4867-87D7-1376A57F3F7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a:extLst>
                <a:ext uri="{FF2B5EF4-FFF2-40B4-BE49-F238E27FC236}">
                  <a16:creationId xmlns:a16="http://schemas.microsoft.com/office/drawing/2014/main" id="{65B511A1-E0EC-49FE-8068-9DA29CD00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7" name="Picture 26">
              <a:extLst>
                <a:ext uri="{FF2B5EF4-FFF2-40B4-BE49-F238E27FC236}">
                  <a16:creationId xmlns:a16="http://schemas.microsoft.com/office/drawing/2014/main" id="{4A61BC5F-ADA4-4DBA-9C6B-E17E0B82EC5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28" name="Picture 27">
              <a:extLst>
                <a:ext uri="{FF2B5EF4-FFF2-40B4-BE49-F238E27FC236}">
                  <a16:creationId xmlns:a16="http://schemas.microsoft.com/office/drawing/2014/main" id="{1CE6F7D2-ACED-47D2-BEFD-FB26F75374A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323A8BFD-47A1-3830-D556-0CB9F9C8388C}"/>
              </a:ext>
            </a:extLst>
          </p:cNvPr>
          <p:cNvSpPr>
            <a:spLocks noGrp="1"/>
          </p:cNvSpPr>
          <p:nvPr>
            <p:ph type="title"/>
          </p:nvPr>
        </p:nvSpPr>
        <p:spPr>
          <a:xfrm>
            <a:off x="1295402" y="982132"/>
            <a:ext cx="3660056" cy="1325373"/>
          </a:xfrm>
        </p:spPr>
        <p:txBody>
          <a:bodyPr anchor="b">
            <a:normAutofit/>
          </a:bodyPr>
          <a:lstStyle/>
          <a:p>
            <a:r>
              <a:rPr lang="en-GB" sz="2800">
                <a:solidFill>
                  <a:srgbClr val="262626"/>
                </a:solidFill>
              </a:rPr>
              <a:t>Implemented Method</a:t>
            </a:r>
          </a:p>
        </p:txBody>
      </p:sp>
      <p:cxnSp>
        <p:nvCxnSpPr>
          <p:cNvPr id="30" name="Straight Connector 29">
            <a:extLst>
              <a:ext uri="{FF2B5EF4-FFF2-40B4-BE49-F238E27FC236}">
                <a16:creationId xmlns:a16="http://schemas.microsoft.com/office/drawing/2014/main" id="{2BE880E9-2B86-4CDB-B5B7-308745CDD1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1" y="2400639"/>
            <a:ext cx="3660057"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DDADA970-D459-FF25-621F-0919818F85D4}"/>
              </a:ext>
            </a:extLst>
          </p:cNvPr>
          <p:cNvSpPr>
            <a:spLocks noGrp="1"/>
          </p:cNvSpPr>
          <p:nvPr>
            <p:ph idx="1"/>
          </p:nvPr>
        </p:nvSpPr>
        <p:spPr>
          <a:xfrm>
            <a:off x="1295401" y="2493774"/>
            <a:ext cx="3660057" cy="3382094"/>
          </a:xfrm>
        </p:spPr>
        <p:txBody>
          <a:bodyPr>
            <a:normAutofit/>
          </a:bodyPr>
          <a:lstStyle/>
          <a:p>
            <a:pPr algn="ctr">
              <a:lnSpc>
                <a:spcPct val="90000"/>
              </a:lnSpc>
            </a:pPr>
            <a:r>
              <a:rPr lang="en-GB" sz="1100" dirty="0">
                <a:solidFill>
                  <a:srgbClr val="262626"/>
                </a:solidFill>
              </a:rPr>
              <a:t>The implementation used in my application used four engines in total to have the agent act appropriately. Two were for the goal object which operated in the x and the z-axis appropriately and the other two were for the obstacle object also in the x and z axis. Two engines were used for both the goal and the obstacle due to fuzzy logic only being able to act in a 1D space at a time due to it being graph based. So multiple engines had to be used to have the box agent move in multiple dimensions.</a:t>
            </a:r>
          </a:p>
          <a:p>
            <a:pPr algn="ctr">
              <a:lnSpc>
                <a:spcPct val="90000"/>
              </a:lnSpc>
            </a:pPr>
            <a:r>
              <a:rPr lang="en-GB" sz="1100" dirty="0">
                <a:solidFill>
                  <a:srgbClr val="262626"/>
                </a:solidFill>
              </a:rPr>
              <a:t>These were then separately defuzzified and the results in the same axis were added together and  added to the box agent in force in the appropriate axis.</a:t>
            </a:r>
          </a:p>
          <a:p>
            <a:pPr algn="ctr">
              <a:lnSpc>
                <a:spcPct val="90000"/>
              </a:lnSpc>
            </a:pPr>
            <a:r>
              <a:rPr lang="en-GB" sz="1100" dirty="0">
                <a:solidFill>
                  <a:srgbClr val="262626"/>
                </a:solidFill>
              </a:rPr>
              <a:t>I decided to use the Fuzzy-logic-sharp library for unity developed by David Grupp (Link to download the library here : </a:t>
            </a:r>
            <a:r>
              <a:rPr lang="en-GB" sz="1100" dirty="0">
                <a:solidFill>
                  <a:schemeClr val="accent3"/>
                </a:solidFill>
              </a:rPr>
              <a:t>https://github.com/davidgrupp/Fuzzy-Logic-Sharp</a:t>
            </a:r>
            <a:r>
              <a:rPr lang="en-GB" sz="1100" dirty="0">
                <a:solidFill>
                  <a:srgbClr val="262626"/>
                </a:solidFill>
              </a:rPr>
              <a:t>)</a:t>
            </a:r>
          </a:p>
          <a:p>
            <a:pPr marL="0" indent="0" algn="ctr">
              <a:lnSpc>
                <a:spcPct val="90000"/>
              </a:lnSpc>
              <a:buNone/>
            </a:pPr>
            <a:r>
              <a:rPr lang="en-GB" sz="1100" dirty="0">
                <a:solidFill>
                  <a:srgbClr val="262626"/>
                </a:solidFill>
              </a:rPr>
              <a:t>	</a:t>
            </a:r>
          </a:p>
          <a:p>
            <a:pPr algn="ctr">
              <a:lnSpc>
                <a:spcPct val="90000"/>
              </a:lnSpc>
            </a:pPr>
            <a:endParaRPr lang="en-GB" sz="1100" dirty="0">
              <a:solidFill>
                <a:srgbClr val="262626"/>
              </a:solidFill>
            </a:endParaRPr>
          </a:p>
        </p:txBody>
      </p:sp>
      <p:pic>
        <p:nvPicPr>
          <p:cNvPr id="6" name="Picture 5" descr="Text&#10;&#10;Description automatically generated">
            <a:extLst>
              <a:ext uri="{FF2B5EF4-FFF2-40B4-BE49-F238E27FC236}">
                <a16:creationId xmlns:a16="http://schemas.microsoft.com/office/drawing/2014/main" id="{6F39F68C-D4CC-79CD-0A0B-5E11CF16AA4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18668" y="1453154"/>
            <a:ext cx="5469466" cy="3951689"/>
          </a:xfrm>
          <a:prstGeom prst="rect">
            <a:avLst/>
          </a:prstGeom>
          <a:ln w="57150" cmpd="thickThin">
            <a:solidFill>
              <a:srgbClr val="7F7F7F"/>
            </a:solidFill>
            <a:miter lim="800000"/>
          </a:ln>
        </p:spPr>
      </p:pic>
    </p:spTree>
    <p:extLst>
      <p:ext uri="{BB962C8B-B14F-4D97-AF65-F5344CB8AC3E}">
        <p14:creationId xmlns:p14="http://schemas.microsoft.com/office/powerpoint/2010/main" val="2229688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3596D-5283-E7C3-9B16-7CEE0B1DC4CB}"/>
              </a:ext>
            </a:extLst>
          </p:cNvPr>
          <p:cNvSpPr>
            <a:spLocks noGrp="1"/>
          </p:cNvSpPr>
          <p:nvPr>
            <p:ph type="title"/>
          </p:nvPr>
        </p:nvSpPr>
        <p:spPr/>
        <p:txBody>
          <a:bodyPr/>
          <a:lstStyle/>
          <a:p>
            <a:r>
              <a:rPr lang="en-GB" dirty="0"/>
              <a:t>Application Demonstration</a:t>
            </a:r>
          </a:p>
        </p:txBody>
      </p:sp>
      <p:pic>
        <p:nvPicPr>
          <p:cNvPr id="4" name="2023-03-27 18-38-44">
            <a:hlinkClick r:id="" action="ppaction://media"/>
            <a:extLst>
              <a:ext uri="{FF2B5EF4-FFF2-40B4-BE49-F238E27FC236}">
                <a16:creationId xmlns:a16="http://schemas.microsoft.com/office/drawing/2014/main" id="{454286BD-B539-D822-27B1-B4B1332843F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09900" y="2612759"/>
            <a:ext cx="6172200" cy="3471862"/>
          </a:xfrm>
          <a:prstGeom prst="rect">
            <a:avLst/>
          </a:prstGeom>
        </p:spPr>
      </p:pic>
    </p:spTree>
    <p:extLst>
      <p:ext uri="{BB962C8B-B14F-4D97-AF65-F5344CB8AC3E}">
        <p14:creationId xmlns:p14="http://schemas.microsoft.com/office/powerpoint/2010/main" val="1188700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3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33" name="Rectangle 22">
            <a:extLst>
              <a:ext uri="{FF2B5EF4-FFF2-40B4-BE49-F238E27FC236}">
                <a16:creationId xmlns:a16="http://schemas.microsoft.com/office/drawing/2014/main" id="{E0837993-CF68-4B71-B30D-9FF2DBDC69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24">
            <a:extLst>
              <a:ext uri="{FF2B5EF4-FFF2-40B4-BE49-F238E27FC236}">
                <a16:creationId xmlns:a16="http://schemas.microsoft.com/office/drawing/2014/main" id="{5BC1EB0E-C682-4477-94FF-E3696ACD5A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26" name="Picture 25">
              <a:extLst>
                <a:ext uri="{FF2B5EF4-FFF2-40B4-BE49-F238E27FC236}">
                  <a16:creationId xmlns:a16="http://schemas.microsoft.com/office/drawing/2014/main" id="{AFA120B5-D483-4179-B163-E5D72313C92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7" name="Rectangle 26">
              <a:extLst>
                <a:ext uri="{FF2B5EF4-FFF2-40B4-BE49-F238E27FC236}">
                  <a16:creationId xmlns:a16="http://schemas.microsoft.com/office/drawing/2014/main" id="{F9A685BA-AB04-4A20-A6D5-BA403BAA7B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8" name="Picture 27">
              <a:extLst>
                <a:ext uri="{FF2B5EF4-FFF2-40B4-BE49-F238E27FC236}">
                  <a16:creationId xmlns:a16="http://schemas.microsoft.com/office/drawing/2014/main" id="{C2823476-35C9-4E21-A7A8-8EE69CF2EEE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29" name="Picture 28">
              <a:extLst>
                <a:ext uri="{FF2B5EF4-FFF2-40B4-BE49-F238E27FC236}">
                  <a16:creationId xmlns:a16="http://schemas.microsoft.com/office/drawing/2014/main" id="{06AA5951-06F3-4E0D-9B67-2FDEAA46EE8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F77355B4-5992-E399-5BBE-B892C98921B2}"/>
              </a:ext>
            </a:extLst>
          </p:cNvPr>
          <p:cNvSpPr>
            <a:spLocks noGrp="1"/>
          </p:cNvSpPr>
          <p:nvPr>
            <p:ph type="title"/>
          </p:nvPr>
        </p:nvSpPr>
        <p:spPr>
          <a:xfrm>
            <a:off x="1092643" y="1092200"/>
            <a:ext cx="2928751" cy="4498860"/>
          </a:xfrm>
        </p:spPr>
        <p:txBody>
          <a:bodyPr>
            <a:normAutofit/>
          </a:bodyPr>
          <a:lstStyle/>
          <a:p>
            <a:r>
              <a:rPr lang="en-GB" sz="3400">
                <a:solidFill>
                  <a:srgbClr val="262626"/>
                </a:solidFill>
              </a:rPr>
              <a:t>Code Demonstration</a:t>
            </a:r>
          </a:p>
        </p:txBody>
      </p:sp>
      <p:sp>
        <p:nvSpPr>
          <p:cNvPr id="3" name="Content Placeholder 2">
            <a:extLst>
              <a:ext uri="{FF2B5EF4-FFF2-40B4-BE49-F238E27FC236}">
                <a16:creationId xmlns:a16="http://schemas.microsoft.com/office/drawing/2014/main" id="{7597D815-1692-1581-21E1-385BE5879F6E}"/>
              </a:ext>
            </a:extLst>
          </p:cNvPr>
          <p:cNvSpPr>
            <a:spLocks noGrp="1"/>
          </p:cNvSpPr>
          <p:nvPr>
            <p:ph idx="1"/>
          </p:nvPr>
        </p:nvSpPr>
        <p:spPr>
          <a:xfrm>
            <a:off x="4554194" y="1092200"/>
            <a:ext cx="6546426" cy="2948858"/>
          </a:xfrm>
        </p:spPr>
        <p:txBody>
          <a:bodyPr>
            <a:normAutofit/>
          </a:bodyPr>
          <a:lstStyle/>
          <a:p>
            <a:pPr>
              <a:lnSpc>
                <a:spcPct val="90000"/>
              </a:lnSpc>
            </a:pPr>
            <a:r>
              <a:rPr lang="en-GB" sz="1500">
                <a:solidFill>
                  <a:srgbClr val="262626"/>
                </a:solidFill>
              </a:rPr>
              <a:t>As stated before in the Implemented method slide I used multiple engines to create the AI that moves in two dimensions, moving towards a goal and avoiding an obstacle.</a:t>
            </a:r>
          </a:p>
          <a:p>
            <a:pPr>
              <a:lnSpc>
                <a:spcPct val="90000"/>
              </a:lnSpc>
            </a:pPr>
            <a:r>
              <a:rPr lang="en-GB" sz="1500">
                <a:solidFill>
                  <a:srgbClr val="262626"/>
                </a:solidFill>
              </a:rPr>
              <a:t>The Input sets for both the Goal engines consisted of the Direction (With their membership functions being the Right direction, Left Direction and none direction) and the Distance (With its member ship functions being the Right Distance, Left Distance and None Distance). However the exact values and positioning of each membership function changes depending on the engine it is attached to as the values that define the shape of the member change depending on the position of the attached object. As the graphs origin at value 0 is instead changed to be that of the object. For example the goal engine in the x-axis member ship functions would be defined by the positional   x-value of the Goal object which would then subtract the original values for the logic. </a:t>
            </a:r>
          </a:p>
        </p:txBody>
      </p:sp>
      <p:pic>
        <p:nvPicPr>
          <p:cNvPr id="7" name="Picture 6">
            <a:extLst>
              <a:ext uri="{FF2B5EF4-FFF2-40B4-BE49-F238E27FC236}">
                <a16:creationId xmlns:a16="http://schemas.microsoft.com/office/drawing/2014/main" id="{0489E089-C0F5-3436-0814-3E65271A40CF}"/>
              </a:ext>
            </a:extLst>
          </p:cNvPr>
          <p:cNvPicPr>
            <a:picLocks noChangeAspect="1"/>
          </p:cNvPicPr>
          <p:nvPr/>
        </p:nvPicPr>
        <p:blipFill>
          <a:blip r:embed="rId5"/>
          <a:stretch>
            <a:fillRect/>
          </a:stretch>
        </p:blipFill>
        <p:spPr>
          <a:xfrm>
            <a:off x="5321739" y="4236423"/>
            <a:ext cx="5011336" cy="1816612"/>
          </a:xfrm>
          <a:prstGeom prst="rect">
            <a:avLst/>
          </a:prstGeom>
          <a:ln w="57150" cmpd="thickThin">
            <a:solidFill>
              <a:srgbClr val="7F7F7F"/>
            </a:solidFill>
            <a:miter lim="800000"/>
          </a:ln>
        </p:spPr>
      </p:pic>
    </p:spTree>
    <p:extLst>
      <p:ext uri="{BB962C8B-B14F-4D97-AF65-F5344CB8AC3E}">
        <p14:creationId xmlns:p14="http://schemas.microsoft.com/office/powerpoint/2010/main" val="3549435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E13EA690-3E46-4734-B577-2ABC2C11BB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51BDD458-A659-4F0A-8038-738C3F39D51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46" name="Picture 45">
              <a:extLst>
                <a:ext uri="{FF2B5EF4-FFF2-40B4-BE49-F238E27FC236}">
                  <a16:creationId xmlns:a16="http://schemas.microsoft.com/office/drawing/2014/main" id="{8F792791-84CE-47AA-BB9B-37B92497AFB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7" name="Rectangle 46">
              <a:extLst>
                <a:ext uri="{FF2B5EF4-FFF2-40B4-BE49-F238E27FC236}">
                  <a16:creationId xmlns:a16="http://schemas.microsoft.com/office/drawing/2014/main" id="{1529672B-07B1-4DA2-BD2A-C421B1FBAE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48" name="Picture 47">
              <a:extLst>
                <a:ext uri="{FF2B5EF4-FFF2-40B4-BE49-F238E27FC236}">
                  <a16:creationId xmlns:a16="http://schemas.microsoft.com/office/drawing/2014/main" id="{48E902B0-5E87-4F1F-9249-F11B511EC91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49" name="Picture 48">
              <a:extLst>
                <a:ext uri="{FF2B5EF4-FFF2-40B4-BE49-F238E27FC236}">
                  <a16:creationId xmlns:a16="http://schemas.microsoft.com/office/drawing/2014/main" id="{C71F2CD6-3F1D-4272-B95F-DF779709E7D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9589A6AC-F35D-A527-F2A4-33585E96A90F}"/>
              </a:ext>
            </a:extLst>
          </p:cNvPr>
          <p:cNvSpPr>
            <a:spLocks noGrp="1"/>
          </p:cNvSpPr>
          <p:nvPr>
            <p:ph type="title"/>
          </p:nvPr>
        </p:nvSpPr>
        <p:spPr>
          <a:xfrm>
            <a:off x="4626508" y="982132"/>
            <a:ext cx="6270090" cy="1303867"/>
          </a:xfrm>
        </p:spPr>
        <p:txBody>
          <a:bodyPr>
            <a:normAutofit/>
          </a:bodyPr>
          <a:lstStyle/>
          <a:p>
            <a:pPr>
              <a:lnSpc>
                <a:spcPct val="90000"/>
              </a:lnSpc>
            </a:pPr>
            <a:r>
              <a:rPr lang="en-GB" sz="4100"/>
              <a:t>Code Demonstration Continued</a:t>
            </a:r>
          </a:p>
        </p:txBody>
      </p:sp>
      <p:sp>
        <p:nvSpPr>
          <p:cNvPr id="51" name="Rectangle 50">
            <a:extLst>
              <a:ext uri="{FF2B5EF4-FFF2-40B4-BE49-F238E27FC236}">
                <a16:creationId xmlns:a16="http://schemas.microsoft.com/office/drawing/2014/main" id="{302D7A57-9708-42D3-BE0A-D2D5AEBBB7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3072384" cy="453542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C2B85C4-EC73-1A65-5575-0972C250E51C}"/>
              </a:ext>
            </a:extLst>
          </p:cNvPr>
          <p:cNvPicPr>
            <a:picLocks noChangeAspect="1"/>
          </p:cNvPicPr>
          <p:nvPr/>
        </p:nvPicPr>
        <p:blipFill rotWithShape="1">
          <a:blip r:embed="rId6"/>
          <a:srcRect l="22471" t="14265" r="30942" b="41345"/>
          <a:stretch/>
        </p:blipFill>
        <p:spPr>
          <a:xfrm>
            <a:off x="1295402" y="1322027"/>
            <a:ext cx="2675770" cy="1952748"/>
          </a:xfrm>
          <a:prstGeom prst="rect">
            <a:avLst/>
          </a:prstGeom>
        </p:spPr>
      </p:pic>
      <p:cxnSp>
        <p:nvCxnSpPr>
          <p:cNvPr id="53" name="Straight Connector 52">
            <a:extLst>
              <a:ext uri="{FF2B5EF4-FFF2-40B4-BE49-F238E27FC236}">
                <a16:creationId xmlns:a16="http://schemas.microsoft.com/office/drawing/2014/main" id="{375B9B75-E178-411B-BA12-D67B08861B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44033" y="2400639"/>
            <a:ext cx="6035040" cy="0"/>
          </a:xfrm>
          <a:prstGeom prst="line">
            <a:avLst/>
          </a:prstGeom>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2BC5095B-70A2-068C-E7A3-9DF05BAEDF8E}"/>
              </a:ext>
            </a:extLst>
          </p:cNvPr>
          <p:cNvPicPr>
            <a:picLocks noChangeAspect="1"/>
          </p:cNvPicPr>
          <p:nvPr/>
        </p:nvPicPr>
        <p:blipFill rotWithShape="1">
          <a:blip r:embed="rId7"/>
          <a:srcRect r="21018" b="5"/>
          <a:stretch/>
        </p:blipFill>
        <p:spPr>
          <a:xfrm>
            <a:off x="1227972" y="3457044"/>
            <a:ext cx="2743200" cy="1988311"/>
          </a:xfrm>
          <a:prstGeom prst="rect">
            <a:avLst/>
          </a:prstGeom>
        </p:spPr>
      </p:pic>
      <p:sp>
        <p:nvSpPr>
          <p:cNvPr id="3" name="Content Placeholder 2">
            <a:extLst>
              <a:ext uri="{FF2B5EF4-FFF2-40B4-BE49-F238E27FC236}">
                <a16:creationId xmlns:a16="http://schemas.microsoft.com/office/drawing/2014/main" id="{D180ABA9-E299-EDE7-023A-2FEF9F1C1320}"/>
              </a:ext>
            </a:extLst>
          </p:cNvPr>
          <p:cNvSpPr>
            <a:spLocks noGrp="1"/>
          </p:cNvSpPr>
          <p:nvPr>
            <p:ph idx="1"/>
          </p:nvPr>
        </p:nvSpPr>
        <p:spPr>
          <a:xfrm>
            <a:off x="4631496" y="2556932"/>
            <a:ext cx="6260114" cy="3318936"/>
          </a:xfrm>
        </p:spPr>
        <p:txBody>
          <a:bodyPr>
            <a:normAutofit/>
          </a:bodyPr>
          <a:lstStyle/>
          <a:p>
            <a:r>
              <a:rPr lang="en-GB"/>
              <a:t>The Input set for the two Obstacle engines consisted only of the Distance with the Membership Inputs Right and left (An Input set for None was not considered as at no point while the box agent is within range of the obstacle should it consider not moving away from it).</a:t>
            </a:r>
          </a:p>
        </p:txBody>
      </p:sp>
    </p:spTree>
    <p:extLst>
      <p:ext uri="{BB962C8B-B14F-4D97-AF65-F5344CB8AC3E}">
        <p14:creationId xmlns:p14="http://schemas.microsoft.com/office/powerpoint/2010/main" val="3691615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D9845-B8AD-E213-1AC4-F741C61A5CD6}"/>
              </a:ext>
            </a:extLst>
          </p:cNvPr>
          <p:cNvSpPr>
            <a:spLocks noGrp="1"/>
          </p:cNvSpPr>
          <p:nvPr>
            <p:ph type="title"/>
          </p:nvPr>
        </p:nvSpPr>
        <p:spPr/>
        <p:txBody>
          <a:bodyPr/>
          <a:lstStyle/>
          <a:p>
            <a:r>
              <a:rPr lang="en-GB" dirty="0"/>
              <a:t>Code Demonstration Continued</a:t>
            </a:r>
          </a:p>
        </p:txBody>
      </p:sp>
      <p:sp>
        <p:nvSpPr>
          <p:cNvPr id="3" name="Content Placeholder 2">
            <a:extLst>
              <a:ext uri="{FF2B5EF4-FFF2-40B4-BE49-F238E27FC236}">
                <a16:creationId xmlns:a16="http://schemas.microsoft.com/office/drawing/2014/main" id="{8EE91E1B-726A-3066-D9BC-1BF1E6A6D706}"/>
              </a:ext>
            </a:extLst>
          </p:cNvPr>
          <p:cNvSpPr>
            <a:spLocks noGrp="1"/>
          </p:cNvSpPr>
          <p:nvPr>
            <p:ph idx="1"/>
          </p:nvPr>
        </p:nvSpPr>
        <p:spPr>
          <a:xfrm>
            <a:off x="840560" y="2688296"/>
            <a:ext cx="4954570" cy="2487019"/>
          </a:xfrm>
        </p:spPr>
        <p:txBody>
          <a:bodyPr>
            <a:normAutofit/>
          </a:bodyPr>
          <a:lstStyle/>
          <a:p>
            <a:r>
              <a:rPr lang="en-GB" sz="1600" dirty="0"/>
              <a:t>The rules for both Goal engines were Identical as the only difference was the axis in which they operate So for the application to operate correctly they need to be identical. These rules were:</a:t>
            </a:r>
          </a:p>
          <a:p>
            <a:pPr lvl="1"/>
            <a:r>
              <a:rPr lang="en-GB" sz="1400" dirty="0">
                <a:solidFill>
                  <a:srgbClr val="FF0000"/>
                </a:solidFill>
              </a:rPr>
              <a:t>IF the Distance is Right THEN Direction is Left</a:t>
            </a:r>
          </a:p>
          <a:p>
            <a:pPr lvl="1"/>
            <a:r>
              <a:rPr lang="en-GB" sz="1400" dirty="0">
                <a:solidFill>
                  <a:srgbClr val="FF0000"/>
                </a:solidFill>
              </a:rPr>
              <a:t>IF the Distance is Left THEN Direction is Right</a:t>
            </a:r>
          </a:p>
          <a:p>
            <a:pPr lvl="1"/>
            <a:r>
              <a:rPr lang="en-GB" sz="1400" dirty="0">
                <a:solidFill>
                  <a:srgbClr val="FF0000"/>
                </a:solidFill>
              </a:rPr>
              <a:t>IF the Distance is None THEN Direction is also None</a:t>
            </a:r>
          </a:p>
        </p:txBody>
      </p:sp>
      <p:sp>
        <p:nvSpPr>
          <p:cNvPr id="4" name="Content Placeholder 2">
            <a:extLst>
              <a:ext uri="{FF2B5EF4-FFF2-40B4-BE49-F238E27FC236}">
                <a16:creationId xmlns:a16="http://schemas.microsoft.com/office/drawing/2014/main" id="{8AE3BB5C-1B34-F9B9-F5E2-84F05E399C4B}"/>
              </a:ext>
            </a:extLst>
          </p:cNvPr>
          <p:cNvSpPr txBox="1">
            <a:spLocks/>
          </p:cNvSpPr>
          <p:nvPr/>
        </p:nvSpPr>
        <p:spPr>
          <a:xfrm>
            <a:off x="5800627" y="2688296"/>
            <a:ext cx="5859543" cy="2345006"/>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endParaRPr lang="en-GB" sz="1600" dirty="0"/>
          </a:p>
        </p:txBody>
      </p:sp>
      <p:sp>
        <p:nvSpPr>
          <p:cNvPr id="5" name="Content Placeholder 2">
            <a:extLst>
              <a:ext uri="{FF2B5EF4-FFF2-40B4-BE49-F238E27FC236}">
                <a16:creationId xmlns:a16="http://schemas.microsoft.com/office/drawing/2014/main" id="{8AAAEDF2-1EF8-481A-3892-C84317AA89EB}"/>
              </a:ext>
            </a:extLst>
          </p:cNvPr>
          <p:cNvSpPr txBox="1">
            <a:spLocks/>
          </p:cNvSpPr>
          <p:nvPr/>
        </p:nvSpPr>
        <p:spPr>
          <a:xfrm>
            <a:off x="5942028" y="2688298"/>
            <a:ext cx="4954570" cy="2046614"/>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r>
              <a:rPr lang="en-GB" sz="1600" dirty="0"/>
              <a:t>The rules for both Obstacle engines were Identical as once the only difference was the axis in which they operate. These rules were:</a:t>
            </a:r>
          </a:p>
          <a:p>
            <a:pPr lvl="1"/>
            <a:r>
              <a:rPr lang="en-GB" sz="1400" dirty="0">
                <a:solidFill>
                  <a:srgbClr val="00B0F0"/>
                </a:solidFill>
              </a:rPr>
              <a:t>IF the Distance is Obstacle Right THEN Direction is Move Left</a:t>
            </a:r>
          </a:p>
          <a:p>
            <a:pPr lvl="1"/>
            <a:r>
              <a:rPr lang="en-GB" sz="1400" dirty="0">
                <a:solidFill>
                  <a:srgbClr val="00B0F0"/>
                </a:solidFill>
              </a:rPr>
              <a:t>IF the Distance is Obstacle Left THEN Direction is Move Right</a:t>
            </a:r>
          </a:p>
        </p:txBody>
      </p:sp>
      <p:pic>
        <p:nvPicPr>
          <p:cNvPr id="9" name="Picture 8">
            <a:extLst>
              <a:ext uri="{FF2B5EF4-FFF2-40B4-BE49-F238E27FC236}">
                <a16:creationId xmlns:a16="http://schemas.microsoft.com/office/drawing/2014/main" id="{E15FA326-CF7C-ECAE-32A7-A49BA9695FCA}"/>
              </a:ext>
            </a:extLst>
          </p:cNvPr>
          <p:cNvPicPr>
            <a:picLocks noChangeAspect="1"/>
          </p:cNvPicPr>
          <p:nvPr/>
        </p:nvPicPr>
        <p:blipFill>
          <a:blip r:embed="rId2"/>
          <a:stretch>
            <a:fillRect/>
          </a:stretch>
        </p:blipFill>
        <p:spPr>
          <a:xfrm>
            <a:off x="1658337" y="4815060"/>
            <a:ext cx="3319016" cy="1137284"/>
          </a:xfrm>
          <a:prstGeom prst="rect">
            <a:avLst/>
          </a:prstGeom>
          <a:ln>
            <a:noFill/>
          </a:ln>
          <a:effectLst>
            <a:outerShdw blurRad="292100" dist="139700" dir="2700000" algn="tl" rotWithShape="0">
              <a:srgbClr val="333333">
                <a:alpha val="65000"/>
              </a:srgbClr>
            </a:outerShdw>
          </a:effectLst>
        </p:spPr>
      </p:pic>
      <p:pic>
        <p:nvPicPr>
          <p:cNvPr id="11" name="Picture 10">
            <a:extLst>
              <a:ext uri="{FF2B5EF4-FFF2-40B4-BE49-F238E27FC236}">
                <a16:creationId xmlns:a16="http://schemas.microsoft.com/office/drawing/2014/main" id="{8C20B93B-3DB5-93B4-7E57-03CACE0C634F}"/>
              </a:ext>
            </a:extLst>
          </p:cNvPr>
          <p:cNvPicPr>
            <a:picLocks noChangeAspect="1"/>
          </p:cNvPicPr>
          <p:nvPr/>
        </p:nvPicPr>
        <p:blipFill>
          <a:blip r:embed="rId3"/>
          <a:stretch>
            <a:fillRect/>
          </a:stretch>
        </p:blipFill>
        <p:spPr>
          <a:xfrm>
            <a:off x="6096000" y="4943157"/>
            <a:ext cx="4881510" cy="88109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89559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47B03-B3B2-4192-07D1-C113D6D05F62}"/>
              </a:ext>
            </a:extLst>
          </p:cNvPr>
          <p:cNvSpPr>
            <a:spLocks noGrp="1"/>
          </p:cNvSpPr>
          <p:nvPr>
            <p:ph type="title"/>
          </p:nvPr>
        </p:nvSpPr>
        <p:spPr/>
        <p:txBody>
          <a:bodyPr/>
          <a:lstStyle/>
          <a:p>
            <a:r>
              <a:rPr lang="en-GB" dirty="0"/>
              <a:t>Logic Graphs</a:t>
            </a:r>
          </a:p>
        </p:txBody>
      </p:sp>
      <p:pic>
        <p:nvPicPr>
          <p:cNvPr id="5" name="Picture 4">
            <a:extLst>
              <a:ext uri="{FF2B5EF4-FFF2-40B4-BE49-F238E27FC236}">
                <a16:creationId xmlns:a16="http://schemas.microsoft.com/office/drawing/2014/main" id="{BF5BBD75-D20B-0B2E-FFA5-9C810D975024}"/>
              </a:ext>
            </a:extLst>
          </p:cNvPr>
          <p:cNvPicPr>
            <a:picLocks noChangeAspect="1"/>
          </p:cNvPicPr>
          <p:nvPr/>
        </p:nvPicPr>
        <p:blipFill rotWithShape="1">
          <a:blip r:embed="rId2"/>
          <a:srcRect l="3617" t="5573" r="4135" b="7043"/>
          <a:stretch/>
        </p:blipFill>
        <p:spPr>
          <a:xfrm>
            <a:off x="2088723" y="2952750"/>
            <a:ext cx="3643535" cy="2705100"/>
          </a:xfrm>
          <a:prstGeom prst="rect">
            <a:avLst/>
          </a:prstGeom>
        </p:spPr>
      </p:pic>
      <p:pic>
        <p:nvPicPr>
          <p:cNvPr id="7" name="Picture 6">
            <a:extLst>
              <a:ext uri="{FF2B5EF4-FFF2-40B4-BE49-F238E27FC236}">
                <a16:creationId xmlns:a16="http://schemas.microsoft.com/office/drawing/2014/main" id="{FBE26803-6B3C-FAF7-3365-360BC9C17140}"/>
              </a:ext>
            </a:extLst>
          </p:cNvPr>
          <p:cNvPicPr>
            <a:picLocks noChangeAspect="1"/>
          </p:cNvPicPr>
          <p:nvPr/>
        </p:nvPicPr>
        <p:blipFill rotWithShape="1">
          <a:blip r:embed="rId3"/>
          <a:srcRect l="5521" t="10810" b="6652"/>
          <a:stretch/>
        </p:blipFill>
        <p:spPr>
          <a:xfrm>
            <a:off x="6935870" y="2952750"/>
            <a:ext cx="3412504" cy="2705100"/>
          </a:xfrm>
          <a:prstGeom prst="rect">
            <a:avLst/>
          </a:prstGeom>
        </p:spPr>
      </p:pic>
      <p:sp>
        <p:nvSpPr>
          <p:cNvPr id="8" name="TextBox 7">
            <a:extLst>
              <a:ext uri="{FF2B5EF4-FFF2-40B4-BE49-F238E27FC236}">
                <a16:creationId xmlns:a16="http://schemas.microsoft.com/office/drawing/2014/main" id="{078798F0-F5DD-C594-4467-7F2F91F8EB60}"/>
              </a:ext>
            </a:extLst>
          </p:cNvPr>
          <p:cNvSpPr txBox="1"/>
          <p:nvPr/>
        </p:nvSpPr>
        <p:spPr>
          <a:xfrm>
            <a:off x="2381841" y="2583418"/>
            <a:ext cx="2667785" cy="369332"/>
          </a:xfrm>
          <a:prstGeom prst="rect">
            <a:avLst/>
          </a:prstGeom>
          <a:noFill/>
        </p:spPr>
        <p:txBody>
          <a:bodyPr wrap="square" rtlCol="0">
            <a:spAutoFit/>
          </a:bodyPr>
          <a:lstStyle/>
          <a:p>
            <a:pPr algn="ctr"/>
            <a:r>
              <a:rPr lang="en-GB" dirty="0"/>
              <a:t>Direction &amp; Distance Logic</a:t>
            </a:r>
          </a:p>
        </p:txBody>
      </p:sp>
      <p:sp>
        <p:nvSpPr>
          <p:cNvPr id="9" name="TextBox 8">
            <a:extLst>
              <a:ext uri="{FF2B5EF4-FFF2-40B4-BE49-F238E27FC236}">
                <a16:creationId xmlns:a16="http://schemas.microsoft.com/office/drawing/2014/main" id="{AFAB032B-2078-D455-FF76-13E52704E88A}"/>
              </a:ext>
            </a:extLst>
          </p:cNvPr>
          <p:cNvSpPr txBox="1"/>
          <p:nvPr/>
        </p:nvSpPr>
        <p:spPr>
          <a:xfrm>
            <a:off x="7415752" y="2583418"/>
            <a:ext cx="1916783" cy="369332"/>
          </a:xfrm>
          <a:prstGeom prst="rect">
            <a:avLst/>
          </a:prstGeom>
          <a:noFill/>
        </p:spPr>
        <p:txBody>
          <a:bodyPr wrap="square" rtlCol="0">
            <a:spAutoFit/>
          </a:bodyPr>
          <a:lstStyle/>
          <a:p>
            <a:pPr algn="ctr"/>
            <a:r>
              <a:rPr lang="en-GB" dirty="0"/>
              <a:t>Avoidance Logic</a:t>
            </a:r>
          </a:p>
        </p:txBody>
      </p:sp>
      <p:sp>
        <p:nvSpPr>
          <p:cNvPr id="10" name="TextBox 9">
            <a:extLst>
              <a:ext uri="{FF2B5EF4-FFF2-40B4-BE49-F238E27FC236}">
                <a16:creationId xmlns:a16="http://schemas.microsoft.com/office/drawing/2014/main" id="{0F183B26-0405-6BF2-48A3-0FFAE8455A18}"/>
              </a:ext>
            </a:extLst>
          </p:cNvPr>
          <p:cNvSpPr txBox="1"/>
          <p:nvPr/>
        </p:nvSpPr>
        <p:spPr>
          <a:xfrm>
            <a:off x="630233" y="5812849"/>
            <a:ext cx="3280257" cy="369332"/>
          </a:xfrm>
          <a:prstGeom prst="rect">
            <a:avLst/>
          </a:prstGeom>
          <a:noFill/>
        </p:spPr>
        <p:txBody>
          <a:bodyPr wrap="none" rtlCol="0">
            <a:spAutoFit/>
          </a:bodyPr>
          <a:lstStyle/>
          <a:p>
            <a:r>
              <a:rPr lang="en-GB" dirty="0"/>
              <a:t>(Created using the software Scilab)</a:t>
            </a:r>
          </a:p>
        </p:txBody>
      </p:sp>
    </p:spTree>
    <p:extLst>
      <p:ext uri="{BB962C8B-B14F-4D97-AF65-F5344CB8AC3E}">
        <p14:creationId xmlns:p14="http://schemas.microsoft.com/office/powerpoint/2010/main" val="1314260004"/>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1005</TotalTime>
  <Words>1376</Words>
  <Application>Microsoft Office PowerPoint</Application>
  <PresentationFormat>Widescreen</PresentationFormat>
  <Paragraphs>52</Paragraphs>
  <Slides>15</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Garamond</vt:lpstr>
      <vt:lpstr>Organic</vt:lpstr>
      <vt:lpstr>MAT301 Unit-1 Assignment</vt:lpstr>
      <vt:lpstr>Introduction</vt:lpstr>
      <vt:lpstr>Fuzzy Logic Methodology</vt:lpstr>
      <vt:lpstr>Implemented Method</vt:lpstr>
      <vt:lpstr>Application Demonstration</vt:lpstr>
      <vt:lpstr>Code Demonstration</vt:lpstr>
      <vt:lpstr>Code Demonstration Continued</vt:lpstr>
      <vt:lpstr>Code Demonstration Continued</vt:lpstr>
      <vt:lpstr>Logic Graphs</vt:lpstr>
      <vt:lpstr>Improvements that could be made</vt:lpstr>
      <vt:lpstr>Results</vt:lpstr>
      <vt:lpstr>PowerPoint Presentation</vt:lpstr>
      <vt:lpstr>PowerPoint Presentation</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Wiggan</dc:creator>
  <cp:lastModifiedBy>Cameron Wiggan</cp:lastModifiedBy>
  <cp:revision>82</cp:revision>
  <dcterms:created xsi:type="dcterms:W3CDTF">2023-03-24T12:09:10Z</dcterms:created>
  <dcterms:modified xsi:type="dcterms:W3CDTF">2023-03-27T20:22:19Z</dcterms:modified>
</cp:coreProperties>
</file>

<file path=docProps/thumbnail.jpeg>
</file>